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37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handoutMasterIdLst>
    <p:handoutMasterId r:id="rId21"/>
  </p:handoutMasterIdLst>
  <p:sldIdLst>
    <p:sldId id="375" r:id="rId2"/>
    <p:sldId id="263" r:id="rId3"/>
    <p:sldId id="403" r:id="rId4"/>
    <p:sldId id="405" r:id="rId5"/>
    <p:sldId id="404" r:id="rId6"/>
    <p:sldId id="377" r:id="rId7"/>
    <p:sldId id="402" r:id="rId8"/>
    <p:sldId id="397" r:id="rId9"/>
    <p:sldId id="399" r:id="rId10"/>
    <p:sldId id="393" r:id="rId11"/>
    <p:sldId id="394" r:id="rId12"/>
    <p:sldId id="381" r:id="rId13"/>
    <p:sldId id="385" r:id="rId14"/>
    <p:sldId id="406" r:id="rId15"/>
    <p:sldId id="395" r:id="rId16"/>
    <p:sldId id="407" r:id="rId17"/>
    <p:sldId id="396" r:id="rId18"/>
    <p:sldId id="408" r:id="rId19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00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2" autoAdjust="0"/>
  </p:normalViewPr>
  <p:slideViewPr>
    <p:cSldViewPr snapToGrid="0">
      <p:cViewPr varScale="1">
        <p:scale>
          <a:sx n="54" d="100"/>
          <a:sy n="54" d="100"/>
        </p:scale>
        <p:origin x="682" y="5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FC4E71-20AC-49C9-9A0D-C1DDB31F456F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CFA3DE-88BE-42B4-BA09-1EDC0DD1AE79}">
      <dgm:prSet phldrT="[Text]" custT="1"/>
      <dgm:spPr>
        <a:solidFill>
          <a:srgbClr val="00B050">
            <a:alpha val="20000"/>
          </a:srgbClr>
        </a:solidFill>
      </dgm:spPr>
      <dgm:t>
        <a:bodyPr/>
        <a:lstStyle/>
        <a:p>
          <a:r>
            <a: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CaCO</a:t>
          </a:r>
          <a:r>
            <a:rPr lang="en-US" sz="1500" b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  <a:p>
          <a:r>
            <a: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Calcium Carbonate</a:t>
          </a:r>
        </a:p>
        <a:p>
          <a:r>
            <a: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(Density = 2.71 g/cc)</a:t>
          </a:r>
        </a:p>
      </dgm:t>
    </dgm:pt>
    <dgm:pt modelId="{C6958A13-7DAC-451E-B880-6D9379066C76}" type="parTrans" cxnId="{7CE6E06D-D29E-437E-8697-E292A9A1FA37}">
      <dgm:prSet/>
      <dgm:spPr/>
      <dgm:t>
        <a:bodyPr/>
        <a:lstStyle/>
        <a:p>
          <a:endParaRPr lang="en-US"/>
        </a:p>
      </dgm:t>
    </dgm:pt>
    <dgm:pt modelId="{0D373AF3-2F07-4131-8D55-8C182A4C105D}" type="sibTrans" cxnId="{7CE6E06D-D29E-437E-8697-E292A9A1FA37}">
      <dgm:prSet/>
      <dgm:spPr>
        <a:solidFill>
          <a:srgbClr val="7030A0">
            <a:alpha val="55000"/>
          </a:srgbClr>
        </a:solidFill>
      </dgm:spPr>
      <dgm:t>
        <a:bodyPr/>
        <a:lstStyle/>
        <a:p>
          <a:endParaRPr lang="en-US"/>
        </a:p>
      </dgm:t>
    </dgm:pt>
    <dgm:pt modelId="{721EC228-5B9E-49CC-A4CD-F378DFC50F78}">
      <dgm:prSet phldrT="[Text]" custT="1"/>
      <dgm:spPr>
        <a:solidFill>
          <a:srgbClr val="00B050">
            <a:alpha val="2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4770" tIns="64770" rIns="64770" bIns="64770" numCol="1" spcCol="1270" anchor="ctr" anchorCtr="0"/>
        <a:lstStyle/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CaO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Calcium Oxide 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(Density = 3.34 g/cc)</a:t>
          </a:r>
          <a:endParaRPr lang="en-US" sz="1700" b="1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44A88E7-857B-490B-A1E3-821FFD43697F}" type="parTrans" cxnId="{668FDAFE-8DF4-4A7F-8005-0A2515DC53FC}">
      <dgm:prSet/>
      <dgm:spPr/>
      <dgm:t>
        <a:bodyPr/>
        <a:lstStyle/>
        <a:p>
          <a:endParaRPr lang="en-US"/>
        </a:p>
      </dgm:t>
    </dgm:pt>
    <dgm:pt modelId="{AEE5B281-8298-47A1-99A0-3B64D375DDB4}" type="sibTrans" cxnId="{668FDAFE-8DF4-4A7F-8005-0A2515DC53FC}">
      <dgm:prSet/>
      <dgm:spPr>
        <a:solidFill>
          <a:srgbClr val="7030A0">
            <a:alpha val="55000"/>
          </a:srgbClr>
        </a:solidFill>
      </dgm:spPr>
      <dgm:t>
        <a:bodyPr/>
        <a:lstStyle/>
        <a:p>
          <a:endParaRPr lang="en-US"/>
        </a:p>
      </dgm:t>
    </dgm:pt>
    <dgm:pt modelId="{FBAD8BEB-6EE1-40C7-A4F0-AD49229B1533}">
      <dgm:prSet phldrT="[Text]" custT="1"/>
      <dgm:spPr>
        <a:solidFill>
          <a:srgbClr val="00B050">
            <a:alpha val="2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4770" tIns="64770" rIns="64770" bIns="64770" numCol="1" spcCol="1270" anchor="ctr" anchorCtr="0"/>
        <a:lstStyle/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Ca(OH)2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Calcium Hydroxide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(Density = 2.21 g/cc)</a:t>
          </a:r>
        </a:p>
      </dgm:t>
    </dgm:pt>
    <dgm:pt modelId="{436E6626-6D13-4FA7-9A74-9C94C09C3078}" type="parTrans" cxnId="{44F19A7E-2075-4965-9C3C-864B3E7457A2}">
      <dgm:prSet/>
      <dgm:spPr/>
      <dgm:t>
        <a:bodyPr/>
        <a:lstStyle/>
        <a:p>
          <a:endParaRPr lang="en-US"/>
        </a:p>
      </dgm:t>
    </dgm:pt>
    <dgm:pt modelId="{720654D1-0000-40BA-998D-4B8BC6A5737C}" type="sibTrans" cxnId="{44F19A7E-2075-4965-9C3C-864B3E7457A2}">
      <dgm:prSet/>
      <dgm:spPr>
        <a:solidFill>
          <a:srgbClr val="7030A0">
            <a:alpha val="55000"/>
          </a:srgbClr>
        </a:solidFill>
      </dgm:spPr>
      <dgm:t>
        <a:bodyPr/>
        <a:lstStyle/>
        <a:p>
          <a:endParaRPr lang="en-US"/>
        </a:p>
      </dgm:t>
    </dgm:pt>
    <dgm:pt modelId="{3E8C001B-34AB-4010-AF39-3FDC091F28A2}" type="pres">
      <dgm:prSet presAssocID="{6FFC4E71-20AC-49C9-9A0D-C1DDB31F456F}" presName="Name0" presStyleCnt="0">
        <dgm:presLayoutVars>
          <dgm:dir/>
          <dgm:resizeHandles val="exact"/>
        </dgm:presLayoutVars>
      </dgm:prSet>
      <dgm:spPr/>
    </dgm:pt>
    <dgm:pt modelId="{DA4BF838-DF25-41DF-AF4F-1B58E6F5852B}" type="pres">
      <dgm:prSet presAssocID="{49CFA3DE-88BE-42B4-BA09-1EDC0DD1AE79}" presName="node" presStyleLbl="node1" presStyleIdx="0" presStyleCnt="3">
        <dgm:presLayoutVars>
          <dgm:bulletEnabled val="1"/>
        </dgm:presLayoutVars>
      </dgm:prSet>
      <dgm:spPr/>
    </dgm:pt>
    <dgm:pt modelId="{4E838EC9-3588-4D15-B68A-FE55A747832F}" type="pres">
      <dgm:prSet presAssocID="{0D373AF3-2F07-4131-8D55-8C182A4C105D}" presName="sibTrans" presStyleLbl="sibTrans2D1" presStyleIdx="0" presStyleCnt="3"/>
      <dgm:spPr/>
    </dgm:pt>
    <dgm:pt modelId="{4E9E09BE-2E48-402D-9945-765E9AAF4EDF}" type="pres">
      <dgm:prSet presAssocID="{0D373AF3-2F07-4131-8D55-8C182A4C105D}" presName="connectorText" presStyleLbl="sibTrans2D1" presStyleIdx="0" presStyleCnt="3"/>
      <dgm:spPr/>
    </dgm:pt>
    <dgm:pt modelId="{53A99393-69B9-4CA8-A18B-350E7CF46AC2}" type="pres">
      <dgm:prSet presAssocID="{721EC228-5B9E-49CC-A4CD-F378DFC50F78}" presName="node" presStyleLbl="node1" presStyleIdx="1" presStyleCnt="3" custScaleX="110000" custRadScaleRad="88795" custRadScaleInc="-17266">
        <dgm:presLayoutVars>
          <dgm:bulletEnabled val="1"/>
        </dgm:presLayoutVars>
      </dgm:prSet>
      <dgm:spPr>
        <a:xfrm>
          <a:off x="3439655" y="2391178"/>
          <a:ext cx="1931026" cy="965513"/>
        </a:xfrm>
        <a:prstGeom prst="roundRect">
          <a:avLst>
            <a:gd name="adj" fmla="val 10000"/>
          </a:avLst>
        </a:prstGeom>
      </dgm:spPr>
    </dgm:pt>
    <dgm:pt modelId="{91FDAE2B-D07E-4713-B1F8-299DBB16604C}" type="pres">
      <dgm:prSet presAssocID="{AEE5B281-8298-47A1-99A0-3B64D375DDB4}" presName="sibTrans" presStyleLbl="sibTrans2D1" presStyleIdx="1" presStyleCnt="3" custLinFactNeighborX="1704" custLinFactNeighborY="10603"/>
      <dgm:spPr/>
    </dgm:pt>
    <dgm:pt modelId="{1AEBFE02-07B2-47D7-AB7B-0A73F003B25C}" type="pres">
      <dgm:prSet presAssocID="{AEE5B281-8298-47A1-99A0-3B64D375DDB4}" presName="connectorText" presStyleLbl="sibTrans2D1" presStyleIdx="1" presStyleCnt="3"/>
      <dgm:spPr/>
    </dgm:pt>
    <dgm:pt modelId="{9D3CE46D-3664-4952-88F0-C40365B68701}" type="pres">
      <dgm:prSet presAssocID="{FBAD8BEB-6EE1-40C7-A4F0-AD49229B1533}" presName="node" presStyleLbl="node1" presStyleIdx="2" presStyleCnt="3" custRadScaleRad="90443" custRadScaleInc="17887">
        <dgm:presLayoutVars>
          <dgm:bulletEnabled val="1"/>
        </dgm:presLayoutVars>
      </dgm:prSet>
      <dgm:spPr>
        <a:xfrm>
          <a:off x="328651" y="2391166"/>
          <a:ext cx="1931026" cy="965513"/>
        </a:xfrm>
        <a:prstGeom prst="roundRect">
          <a:avLst>
            <a:gd name="adj" fmla="val 10000"/>
          </a:avLst>
        </a:prstGeom>
      </dgm:spPr>
    </dgm:pt>
    <dgm:pt modelId="{DD91B375-79CB-4BAB-96A7-218AD1C2B42A}" type="pres">
      <dgm:prSet presAssocID="{720654D1-0000-40BA-998D-4B8BC6A5737C}" presName="sibTrans" presStyleLbl="sibTrans2D1" presStyleIdx="2" presStyleCnt="3"/>
      <dgm:spPr/>
    </dgm:pt>
    <dgm:pt modelId="{A851059E-7B41-4B33-A806-0106F98FC151}" type="pres">
      <dgm:prSet presAssocID="{720654D1-0000-40BA-998D-4B8BC6A5737C}" presName="connectorText" presStyleLbl="sibTrans2D1" presStyleIdx="2" presStyleCnt="3"/>
      <dgm:spPr/>
    </dgm:pt>
  </dgm:ptLst>
  <dgm:cxnLst>
    <dgm:cxn modelId="{A5CAAA04-952D-4583-B7EC-70C99BB29BAF}" type="presOf" srcId="{0D373AF3-2F07-4131-8D55-8C182A4C105D}" destId="{4E9E09BE-2E48-402D-9945-765E9AAF4EDF}" srcOrd="1" destOrd="0" presId="urn:microsoft.com/office/officeart/2005/8/layout/cycle7"/>
    <dgm:cxn modelId="{9EF0D10F-FBC7-4081-A8A7-6D96F3D48C99}" type="presOf" srcId="{AEE5B281-8298-47A1-99A0-3B64D375DDB4}" destId="{1AEBFE02-07B2-47D7-AB7B-0A73F003B25C}" srcOrd="1" destOrd="0" presId="urn:microsoft.com/office/officeart/2005/8/layout/cycle7"/>
    <dgm:cxn modelId="{7D8B3764-E71A-4315-86B2-5D6ECE4B52D0}" type="presOf" srcId="{6FFC4E71-20AC-49C9-9A0D-C1DDB31F456F}" destId="{3E8C001B-34AB-4010-AF39-3FDC091F28A2}" srcOrd="0" destOrd="0" presId="urn:microsoft.com/office/officeart/2005/8/layout/cycle7"/>
    <dgm:cxn modelId="{A5185C65-6FAA-4BD0-9C8A-A78DA3EDF976}" type="presOf" srcId="{49CFA3DE-88BE-42B4-BA09-1EDC0DD1AE79}" destId="{DA4BF838-DF25-41DF-AF4F-1B58E6F5852B}" srcOrd="0" destOrd="0" presId="urn:microsoft.com/office/officeart/2005/8/layout/cycle7"/>
    <dgm:cxn modelId="{7CE6E06D-D29E-437E-8697-E292A9A1FA37}" srcId="{6FFC4E71-20AC-49C9-9A0D-C1DDB31F456F}" destId="{49CFA3DE-88BE-42B4-BA09-1EDC0DD1AE79}" srcOrd="0" destOrd="0" parTransId="{C6958A13-7DAC-451E-B880-6D9379066C76}" sibTransId="{0D373AF3-2F07-4131-8D55-8C182A4C105D}"/>
    <dgm:cxn modelId="{44F19A7E-2075-4965-9C3C-864B3E7457A2}" srcId="{6FFC4E71-20AC-49C9-9A0D-C1DDB31F456F}" destId="{FBAD8BEB-6EE1-40C7-A4F0-AD49229B1533}" srcOrd="2" destOrd="0" parTransId="{436E6626-6D13-4FA7-9A74-9C94C09C3078}" sibTransId="{720654D1-0000-40BA-998D-4B8BC6A5737C}"/>
    <dgm:cxn modelId="{042D9DA2-9DA0-40AA-8EA2-312D4252AFB7}" type="presOf" srcId="{0D373AF3-2F07-4131-8D55-8C182A4C105D}" destId="{4E838EC9-3588-4D15-B68A-FE55A747832F}" srcOrd="0" destOrd="0" presId="urn:microsoft.com/office/officeart/2005/8/layout/cycle7"/>
    <dgm:cxn modelId="{18EFECBF-5074-4935-A3FC-AF76B3AD0083}" type="presOf" srcId="{AEE5B281-8298-47A1-99A0-3B64D375DDB4}" destId="{91FDAE2B-D07E-4713-B1F8-299DBB16604C}" srcOrd="0" destOrd="0" presId="urn:microsoft.com/office/officeart/2005/8/layout/cycle7"/>
    <dgm:cxn modelId="{65EEABCF-D712-409A-BACC-10E6E6CB5D9D}" type="presOf" srcId="{721EC228-5B9E-49CC-A4CD-F378DFC50F78}" destId="{53A99393-69B9-4CA8-A18B-350E7CF46AC2}" srcOrd="0" destOrd="0" presId="urn:microsoft.com/office/officeart/2005/8/layout/cycle7"/>
    <dgm:cxn modelId="{7E5D72D1-49A5-4D1C-A3BB-52CE881D699E}" type="presOf" srcId="{FBAD8BEB-6EE1-40C7-A4F0-AD49229B1533}" destId="{9D3CE46D-3664-4952-88F0-C40365B68701}" srcOrd="0" destOrd="0" presId="urn:microsoft.com/office/officeart/2005/8/layout/cycle7"/>
    <dgm:cxn modelId="{793DD7DB-82BA-45C0-A396-8FA8197F1066}" type="presOf" srcId="{720654D1-0000-40BA-998D-4B8BC6A5737C}" destId="{DD91B375-79CB-4BAB-96A7-218AD1C2B42A}" srcOrd="0" destOrd="0" presId="urn:microsoft.com/office/officeart/2005/8/layout/cycle7"/>
    <dgm:cxn modelId="{2177DFF8-D1EE-4982-AD85-D9B1B253C77D}" type="presOf" srcId="{720654D1-0000-40BA-998D-4B8BC6A5737C}" destId="{A851059E-7B41-4B33-A806-0106F98FC151}" srcOrd="1" destOrd="0" presId="urn:microsoft.com/office/officeart/2005/8/layout/cycle7"/>
    <dgm:cxn modelId="{668FDAFE-8DF4-4A7F-8005-0A2515DC53FC}" srcId="{6FFC4E71-20AC-49C9-9A0D-C1DDB31F456F}" destId="{721EC228-5B9E-49CC-A4CD-F378DFC50F78}" srcOrd="1" destOrd="0" parTransId="{844A88E7-857B-490B-A1E3-821FFD43697F}" sibTransId="{AEE5B281-8298-47A1-99A0-3B64D375DDB4}"/>
    <dgm:cxn modelId="{8C749E1E-28E3-479C-BBDE-D50CDFA7D271}" type="presParOf" srcId="{3E8C001B-34AB-4010-AF39-3FDC091F28A2}" destId="{DA4BF838-DF25-41DF-AF4F-1B58E6F5852B}" srcOrd="0" destOrd="0" presId="urn:microsoft.com/office/officeart/2005/8/layout/cycle7"/>
    <dgm:cxn modelId="{038CF6A9-718A-4E7C-9888-8BD42C20978D}" type="presParOf" srcId="{3E8C001B-34AB-4010-AF39-3FDC091F28A2}" destId="{4E838EC9-3588-4D15-B68A-FE55A747832F}" srcOrd="1" destOrd="0" presId="urn:microsoft.com/office/officeart/2005/8/layout/cycle7"/>
    <dgm:cxn modelId="{C5DF08C1-2365-457B-8D0B-A0AF3F4D2440}" type="presParOf" srcId="{4E838EC9-3588-4D15-B68A-FE55A747832F}" destId="{4E9E09BE-2E48-402D-9945-765E9AAF4EDF}" srcOrd="0" destOrd="0" presId="urn:microsoft.com/office/officeart/2005/8/layout/cycle7"/>
    <dgm:cxn modelId="{B3658146-0DD5-4536-8D93-DD2431F89721}" type="presParOf" srcId="{3E8C001B-34AB-4010-AF39-3FDC091F28A2}" destId="{53A99393-69B9-4CA8-A18B-350E7CF46AC2}" srcOrd="2" destOrd="0" presId="urn:microsoft.com/office/officeart/2005/8/layout/cycle7"/>
    <dgm:cxn modelId="{0EABE3A9-B255-4254-B689-2FDD9D4B59EC}" type="presParOf" srcId="{3E8C001B-34AB-4010-AF39-3FDC091F28A2}" destId="{91FDAE2B-D07E-4713-B1F8-299DBB16604C}" srcOrd="3" destOrd="0" presId="urn:microsoft.com/office/officeart/2005/8/layout/cycle7"/>
    <dgm:cxn modelId="{20FE796D-176F-4E4F-84BD-E3B26EB1BF2B}" type="presParOf" srcId="{91FDAE2B-D07E-4713-B1F8-299DBB16604C}" destId="{1AEBFE02-07B2-47D7-AB7B-0A73F003B25C}" srcOrd="0" destOrd="0" presId="urn:microsoft.com/office/officeart/2005/8/layout/cycle7"/>
    <dgm:cxn modelId="{1004477E-16E0-4735-B262-0747060D10FB}" type="presParOf" srcId="{3E8C001B-34AB-4010-AF39-3FDC091F28A2}" destId="{9D3CE46D-3664-4952-88F0-C40365B68701}" srcOrd="4" destOrd="0" presId="urn:microsoft.com/office/officeart/2005/8/layout/cycle7"/>
    <dgm:cxn modelId="{02DD2328-FED1-45DA-A6FB-2BA47AC2F84C}" type="presParOf" srcId="{3E8C001B-34AB-4010-AF39-3FDC091F28A2}" destId="{DD91B375-79CB-4BAB-96A7-218AD1C2B42A}" srcOrd="5" destOrd="0" presId="urn:microsoft.com/office/officeart/2005/8/layout/cycle7"/>
    <dgm:cxn modelId="{D009AA03-5E7A-49BB-8B7F-BFFD846D20E1}" type="presParOf" srcId="{DD91B375-79CB-4BAB-96A7-218AD1C2B42A}" destId="{A851059E-7B41-4B33-A806-0106F98FC15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BF838-DF25-41DF-AF4F-1B58E6F5852B}">
      <dsp:nvSpPr>
        <dsp:cNvPr id="0" name=""/>
        <dsp:cNvSpPr/>
      </dsp:nvSpPr>
      <dsp:spPr>
        <a:xfrm>
          <a:off x="1851966" y="1028"/>
          <a:ext cx="1931026" cy="965513"/>
        </a:xfrm>
        <a:prstGeom prst="roundRect">
          <a:avLst>
            <a:gd name="adj" fmla="val 10000"/>
          </a:avLst>
        </a:prstGeom>
        <a:solidFill>
          <a:srgbClr val="00B050">
            <a:alpha val="2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CaCO</a:t>
          </a:r>
          <a:r>
            <a:rPr lang="en-US" sz="1500" b="1" kern="12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Calcium Carbonate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(Density = 2.71 g/cc)</a:t>
          </a:r>
        </a:p>
      </dsp:txBody>
      <dsp:txXfrm>
        <a:off x="1880245" y="29307"/>
        <a:ext cx="1874468" cy="908955"/>
      </dsp:txXfrm>
    </dsp:sp>
    <dsp:sp modelId="{4E838EC9-3588-4D15-B68A-FE55A747832F}">
      <dsp:nvSpPr>
        <dsp:cNvPr id="0" name=""/>
        <dsp:cNvSpPr/>
      </dsp:nvSpPr>
      <dsp:spPr>
        <a:xfrm rot="3432948">
          <a:off x="3153815" y="1509895"/>
          <a:ext cx="866740" cy="337929"/>
        </a:xfrm>
        <a:prstGeom prst="leftRightArrow">
          <a:avLst>
            <a:gd name="adj1" fmla="val 60000"/>
            <a:gd name="adj2" fmla="val 50000"/>
          </a:avLst>
        </a:prstGeom>
        <a:solidFill>
          <a:srgbClr val="7030A0">
            <a:alpha val="5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255194" y="1577481"/>
        <a:ext cx="663982" cy="202757"/>
      </dsp:txXfrm>
    </dsp:sp>
    <dsp:sp modelId="{53A99393-69B9-4CA8-A18B-350E7CF46AC2}">
      <dsp:nvSpPr>
        <dsp:cNvPr id="0" name=""/>
        <dsp:cNvSpPr/>
      </dsp:nvSpPr>
      <dsp:spPr>
        <a:xfrm>
          <a:off x="3294828" y="2391178"/>
          <a:ext cx="2124128" cy="965513"/>
        </a:xfrm>
        <a:prstGeom prst="roundRect">
          <a:avLst>
            <a:gd name="adj" fmla="val 10000"/>
          </a:avLst>
        </a:prstGeom>
        <a:solidFill>
          <a:srgbClr val="00B050">
            <a:alpha val="2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CaO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Calcium Oxide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(Density = 3.34 g/cc)</a:t>
          </a:r>
          <a:endParaRPr lang="en-US" sz="1700" b="1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323107" y="2419457"/>
        <a:ext cx="2067570" cy="908955"/>
      </dsp:txXfrm>
    </dsp:sp>
    <dsp:sp modelId="{91FDAE2B-D07E-4713-B1F8-299DBB16604C}">
      <dsp:nvSpPr>
        <dsp:cNvPr id="0" name=""/>
        <dsp:cNvSpPr/>
      </dsp:nvSpPr>
      <dsp:spPr>
        <a:xfrm rot="10800013">
          <a:off x="2334514" y="2740794"/>
          <a:ext cx="866740" cy="337929"/>
        </a:xfrm>
        <a:prstGeom prst="leftRightArrow">
          <a:avLst>
            <a:gd name="adj1" fmla="val 60000"/>
            <a:gd name="adj2" fmla="val 50000"/>
          </a:avLst>
        </a:prstGeom>
        <a:solidFill>
          <a:srgbClr val="7030A0">
            <a:alpha val="5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435893" y="2808380"/>
        <a:ext cx="663982" cy="202757"/>
      </dsp:txXfrm>
    </dsp:sp>
    <dsp:sp modelId="{9D3CE46D-3664-4952-88F0-C40365B68701}">
      <dsp:nvSpPr>
        <dsp:cNvPr id="0" name=""/>
        <dsp:cNvSpPr/>
      </dsp:nvSpPr>
      <dsp:spPr>
        <a:xfrm>
          <a:off x="280375" y="2391166"/>
          <a:ext cx="1931026" cy="965513"/>
        </a:xfrm>
        <a:prstGeom prst="roundRect">
          <a:avLst>
            <a:gd name="adj" fmla="val 10000"/>
          </a:avLst>
        </a:prstGeom>
        <a:solidFill>
          <a:srgbClr val="00B050">
            <a:alpha val="2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Ca(OH)2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Calcium Hydroxide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(Density = 2.21 g/cc)</a:t>
          </a:r>
        </a:p>
      </dsp:txBody>
      <dsp:txXfrm>
        <a:off x="308654" y="2419445"/>
        <a:ext cx="1874468" cy="908955"/>
      </dsp:txXfrm>
    </dsp:sp>
    <dsp:sp modelId="{DD91B375-79CB-4BAB-96A7-218AD1C2B42A}">
      <dsp:nvSpPr>
        <dsp:cNvPr id="0" name=""/>
        <dsp:cNvSpPr/>
      </dsp:nvSpPr>
      <dsp:spPr>
        <a:xfrm rot="18199570">
          <a:off x="1598313" y="1509889"/>
          <a:ext cx="866740" cy="337929"/>
        </a:xfrm>
        <a:prstGeom prst="leftRightArrow">
          <a:avLst>
            <a:gd name="adj1" fmla="val 60000"/>
            <a:gd name="adj2" fmla="val 50000"/>
          </a:avLst>
        </a:prstGeom>
        <a:solidFill>
          <a:srgbClr val="7030A0">
            <a:alpha val="5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99692" y="1577475"/>
        <a:ext cx="663982" cy="202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5FD1D-14DB-458B-A7BF-1D6208D27526}" type="datetimeFigureOut">
              <a:rPr lang="en-IN" smtClean="0"/>
              <a:t>03-04-2019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F0D2B-F698-41D1-99DB-7DC90077FC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8261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2BBFE-3931-43C9-A8D2-4DED0DFBB341}" type="datetimeFigureOut">
              <a:rPr lang="en-IN" smtClean="0"/>
              <a:t>03-04-2019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D56F1-9979-4FBF-A4E5-DEBC602D5E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6966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3" y="4342455"/>
            <a:ext cx="5483839" cy="4114361"/>
          </a:xfrm>
          <a:noFill/>
          <a:ln/>
        </p:spPr>
        <p:txBody>
          <a:bodyPr lIns="90683" tIns="45342" rIns="90683" bIns="45342"/>
          <a:lstStyle/>
          <a:p>
            <a:pPr lvl="1" eaLnBrk="1" hangingPunct="1">
              <a:spcBef>
                <a:spcPct val="0"/>
              </a:spcBef>
            </a:pPr>
            <a:endParaRPr lang="en-GB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8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8086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5320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3501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1B2FB-08F3-4139-AF0C-ADC8B89D4C17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3428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91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3EE8-35CE-444A-BA36-A222165D4934}" type="datetime1">
              <a:rPr lang="en-IN" smtClean="0"/>
              <a:t>03-04-2019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9B1E-7813-4C26-A471-2034CDBA3A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893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80AD-3180-4954-9C5F-89B0A425A0F0}" type="datetime1">
              <a:rPr lang="en-IN" smtClean="0"/>
              <a:t>03-04-2019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9B1E-7813-4C26-A471-2034CDBA3A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242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55E7-E278-4C6A-8038-6DCF5103D839}" type="datetime1">
              <a:rPr lang="en-IN" smtClean="0"/>
              <a:t>03-04-2019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9B1E-7813-4C26-A471-2034CDBA3A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091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C717-4DC2-49D4-867A-E813B2942627}" type="datetime1">
              <a:rPr lang="en-IN" smtClean="0"/>
              <a:t>03-04-2019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9B1E-7813-4C26-A471-2034CDBA3A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466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9DBD-AD85-41D3-914E-B1485EEBF547}" type="datetime1">
              <a:rPr lang="en-IN" smtClean="0"/>
              <a:t>03-04-2019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9B1E-7813-4C26-A471-2034CDBA3A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32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A29-0791-4F29-A3C5-C32D015DAAB2}" type="datetime1">
              <a:rPr lang="en-IN" smtClean="0"/>
              <a:t>03-04-2019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9B1E-7813-4C26-A471-2034CDBA3A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679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C8C4-5BE0-4B39-A241-508788A21C59}" type="datetime1">
              <a:rPr lang="en-IN" smtClean="0"/>
              <a:t>03-04-2019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9B1E-7813-4C26-A471-2034CDBA3A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527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35E5-B0B0-4649-98D2-CA9DEE2916C2}" type="datetime1">
              <a:rPr lang="en-IN" smtClean="0"/>
              <a:t>03-04-2019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9B1E-7813-4C26-A471-2034CDBA3A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035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D97A-6248-40B2-9D94-BFAF2989AB89}" type="datetime1">
              <a:rPr lang="en-IN" smtClean="0"/>
              <a:t>03-04-2019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9B1E-7813-4C26-A471-2034CDBA3A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481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92B8-2EDC-40A5-B1DC-E46FA22415C6}" type="datetime1">
              <a:rPr lang="en-IN" smtClean="0"/>
              <a:t>03-04-2019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9B1E-7813-4C26-A471-2034CDBA3A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805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6016-4394-4139-AE1F-6EE919E0F818}" type="datetime1">
              <a:rPr lang="en-IN" smtClean="0"/>
              <a:t>03-04-2019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9B1E-7813-4C26-A471-2034CDBA3A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597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D135-15A8-4017-8A77-3DC7625EF195}" type="datetime1">
              <a:rPr lang="en-IN" smtClean="0"/>
              <a:t>03-04-2019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59B1E-7813-4C26-A471-2034CDBA3A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066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image" Target="../media/image2.jpeg"/><Relationship Id="rId12" Type="http://schemas.openxmlformats.org/officeDocument/2006/relationships/image" Target="../media/image5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3.xml"/><Relationship Id="rId9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9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jp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jp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sign-med"/>
          <p:cNvPicPr>
            <a:picLocks noChangeAspect="1" noChangeArrowheads="1"/>
          </p:cNvPicPr>
          <p:nvPr/>
        </p:nvPicPr>
        <p:blipFill>
          <a:blip r:embed="rId7" cstate="print"/>
          <a:srcRect b="17732"/>
          <a:stretch>
            <a:fillRect/>
          </a:stretch>
        </p:blipFill>
        <p:spPr bwMode="auto">
          <a:xfrm>
            <a:off x="17994" y="1208088"/>
            <a:ext cx="12187765" cy="56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-8467" y="4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467" y="4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239" y="1"/>
            <a:ext cx="12187767" cy="1981200"/>
            <a:chOff x="2" y="0"/>
            <a:chExt cx="5758" cy="1383"/>
          </a:xfrm>
        </p:grpSpPr>
        <p:pic>
          <p:nvPicPr>
            <p:cNvPr id="2055" name="Picture 7" descr="Bogen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" y="0"/>
              <a:ext cx="5758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8" descr="TataSteel_Blue_RGB_A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9" y="355"/>
              <a:ext cx="1075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9" descr="Tata_Blue_RGB_A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013" y="138"/>
              <a:ext cx="537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3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6686" y="2871793"/>
            <a:ext cx="1111038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95180"/>
            <a:br>
              <a:rPr lang="en-US" sz="4000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7994" y="3004481"/>
            <a:ext cx="6658717" cy="28262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b="1" spc="-10" dirty="0">
                <a:solidFill>
                  <a:srgbClr val="FFFF00"/>
                </a:solidFill>
                <a:latin typeface="Palatino Linotype" pitchFamily="18" charset="0"/>
              </a:rPr>
              <a:t>IDENTIFY FACTOR TO ACCELERATE FORCED WEATHERING RATE FOR LD SLAG AT TATA STEEL TO IMPROVE ITS AVAILABILITY</a:t>
            </a:r>
            <a:br>
              <a:rPr lang="en-IN" sz="2800" b="1" spc="-10" dirty="0">
                <a:solidFill>
                  <a:srgbClr val="FFFF00"/>
                </a:solidFill>
                <a:latin typeface="Palatino Linotype" pitchFamily="18" charset="0"/>
              </a:rPr>
            </a:br>
            <a:r>
              <a:rPr lang="en-GB" sz="1600" b="1" spc="-10" dirty="0">
                <a:solidFill>
                  <a:srgbClr val="FFFF00"/>
                </a:solidFill>
                <a:latin typeface="Palatino Linotype" pitchFamily="18" charset="0"/>
              </a:rPr>
              <a:t>Ajay Kumar GUPTA, Kumar GAURAV</a:t>
            </a:r>
            <a:endParaRPr lang="en-IN" sz="1600" b="1" spc="-10" dirty="0">
              <a:solidFill>
                <a:srgbClr val="FFFF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89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186" y="650763"/>
            <a:ext cx="11723427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0" hangingPunct="0">
              <a:lnSpc>
                <a:spcPct val="200000"/>
              </a:lnSpc>
              <a:spcAft>
                <a:spcPts val="600"/>
              </a:spcAft>
              <a:buClr>
                <a:schemeClr val="accent1"/>
              </a:buClr>
              <a:buSzPct val="125000"/>
              <a:buFont typeface="Wingdings" pitchFamily="2" charset="2"/>
              <a:buChar char="q"/>
              <a:tabLst>
                <a:tab pos="357188" algn="l"/>
                <a:tab pos="449263" algn="l"/>
              </a:tabLst>
            </a:pPr>
            <a:r>
              <a:rPr lang="en-US" sz="2000" dirty="0">
                <a:latin typeface="Palatino Linotype" pitchFamily="18" charset="0"/>
              </a:rPr>
              <a:t> LD </a:t>
            </a:r>
            <a:r>
              <a:rPr lang="en-IN" sz="2000" dirty="0">
                <a:latin typeface="Palatino Linotype" pitchFamily="18" charset="0"/>
              </a:rPr>
              <a:t>slag is a by-product of the steel refining processes.</a:t>
            </a:r>
          </a:p>
          <a:p>
            <a:pPr marL="342900" indent="-342900" algn="just">
              <a:lnSpc>
                <a:spcPct val="20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n-IN" sz="2000" dirty="0">
                <a:latin typeface="Palatino Linotype" pitchFamily="18" charset="0"/>
              </a:rPr>
              <a:t>The lime and magnesia present in LD-slag absorb moisture and CO</a:t>
            </a:r>
            <a:r>
              <a:rPr lang="en-IN" sz="2000" baseline="-25000" dirty="0">
                <a:latin typeface="Palatino Linotype" pitchFamily="18" charset="0"/>
              </a:rPr>
              <a:t>2</a:t>
            </a:r>
            <a:r>
              <a:rPr lang="en-IN" sz="2000" dirty="0">
                <a:latin typeface="Palatino Linotype" pitchFamily="18" charset="0"/>
              </a:rPr>
              <a:t> from atmosphere to form hydroxides and carbonates respectively which lead to the volume expansion or swelling resulting in crack formation in road and building materials. </a:t>
            </a:r>
          </a:p>
          <a:p>
            <a:pPr marL="342900" indent="-342900" algn="just">
              <a:lnSpc>
                <a:spcPct val="20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n-IN" sz="2000" dirty="0">
                <a:latin typeface="Palatino Linotype" pitchFamily="18" charset="0"/>
              </a:rPr>
              <a:t>This problem can be overcome by weathering the slag for six to nine months for hydration of free lime before the slag is used.</a:t>
            </a:r>
          </a:p>
          <a:p>
            <a:pPr marL="342900" indent="-342900" algn="just">
              <a:lnSpc>
                <a:spcPct val="20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n-IN" sz="2000" dirty="0">
                <a:latin typeface="Palatino Linotype" pitchFamily="18" charset="0"/>
              </a:rPr>
              <a:t>Objective:-</a:t>
            </a:r>
          </a:p>
          <a:p>
            <a:pPr marL="742950" lvl="1" indent="-285750" algn="just" eaLnBrk="0" hangingPunct="0">
              <a:lnSpc>
                <a:spcPct val="200000"/>
              </a:lnSpc>
              <a:spcAft>
                <a:spcPts val="600"/>
              </a:spcAft>
              <a:buClr>
                <a:schemeClr val="accent1"/>
              </a:buClr>
              <a:buSzPct val="125000"/>
              <a:buFont typeface="Wingdings" pitchFamily="2" charset="2"/>
              <a:buChar char="ü"/>
              <a:tabLst>
                <a:tab pos="357188" algn="l"/>
                <a:tab pos="449263" algn="l"/>
              </a:tabLst>
            </a:pPr>
            <a:r>
              <a:rPr lang="en-IN" sz="2000" dirty="0">
                <a:latin typeface="Palatino Linotype" pitchFamily="18" charset="0"/>
              </a:rPr>
              <a:t>Identify factors affecting weathering process.</a:t>
            </a:r>
          </a:p>
          <a:p>
            <a:pPr marL="742950" lvl="1" indent="-285750" algn="just" eaLnBrk="0" hangingPunct="0">
              <a:lnSpc>
                <a:spcPct val="200000"/>
              </a:lnSpc>
              <a:spcAft>
                <a:spcPts val="600"/>
              </a:spcAft>
              <a:buClr>
                <a:schemeClr val="accent1"/>
              </a:buClr>
              <a:buSzPct val="125000"/>
              <a:buFont typeface="Wingdings" pitchFamily="2" charset="2"/>
              <a:buChar char="ü"/>
              <a:tabLst>
                <a:tab pos="357188" algn="l"/>
                <a:tab pos="449263" algn="l"/>
              </a:tabLst>
            </a:pPr>
            <a:r>
              <a:rPr lang="en-IN" sz="2000" dirty="0">
                <a:latin typeface="Palatino Linotype" pitchFamily="18" charset="0"/>
              </a:rPr>
              <a:t>To reduce the weathering time of LD slag through experiment.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6186" y="127543"/>
            <a:ext cx="4845581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IN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Objective and scope of work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610" y="4069578"/>
            <a:ext cx="3468754" cy="259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2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0"/>
            <a:ext cx="44577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IN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Types of weathering process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26F9-29FD-459A-BBD1-8EE83EC2DB14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6242" y="601137"/>
            <a:ext cx="119026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IN" b="1" dirty="0">
                <a:solidFill>
                  <a:srgbClr val="002060"/>
                </a:solidFill>
                <a:latin typeface="Palatino Linotype" pitchFamily="18" charset="0"/>
              </a:rPr>
              <a:t>Natural aging </a:t>
            </a:r>
            <a:r>
              <a:rPr lang="en-IN" dirty="0">
                <a:solidFill>
                  <a:schemeClr val="accent6"/>
                </a:solidFill>
                <a:latin typeface="Palatino Linotype" pitchFamily="18" charset="0"/>
              </a:rPr>
              <a:t>: </a:t>
            </a:r>
            <a:r>
              <a:rPr lang="en-IN" dirty="0">
                <a:latin typeface="Palatino Linotype" pitchFamily="18" charset="0"/>
              </a:rPr>
              <a:t>It takes more than a year and needs lot of land as the ageing time is approx.1.5 years.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IN" b="1" dirty="0">
                <a:solidFill>
                  <a:srgbClr val="002060"/>
                </a:solidFill>
                <a:latin typeface="Palatino Linotype" pitchFamily="18" charset="0"/>
              </a:rPr>
              <a:t>Dry and Wet cycle aging </a:t>
            </a:r>
            <a:r>
              <a:rPr lang="en-IN" dirty="0">
                <a:solidFill>
                  <a:schemeClr val="accent6"/>
                </a:solidFill>
                <a:latin typeface="Palatino Linotype" pitchFamily="18" charset="0"/>
              </a:rPr>
              <a:t>: </a:t>
            </a:r>
            <a:r>
              <a:rPr lang="en-IN" dirty="0">
                <a:latin typeface="Palatino Linotype" pitchFamily="18" charset="0"/>
              </a:rPr>
              <a:t>It takes about 4 -6 months to age the slag but the uniformity is not ensured. It also needs large tracts of land.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IN" b="1" dirty="0">
                <a:solidFill>
                  <a:srgbClr val="002060"/>
                </a:solidFill>
                <a:latin typeface="Palatino Linotype" pitchFamily="18" charset="0"/>
              </a:rPr>
              <a:t>Open Steam ageing : </a:t>
            </a:r>
            <a:r>
              <a:rPr lang="en-IN" dirty="0">
                <a:latin typeface="Palatino Linotype" pitchFamily="18" charset="0"/>
              </a:rPr>
              <a:t>In this method the steam is passed through the slag to age it and it takes 2 to 4 days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IN" b="1" dirty="0">
                <a:solidFill>
                  <a:srgbClr val="002060"/>
                </a:solidFill>
                <a:latin typeface="Palatino Linotype" pitchFamily="18" charset="0"/>
              </a:rPr>
              <a:t>Pressurised Steam aging : </a:t>
            </a:r>
            <a:r>
              <a:rPr lang="en-IN" dirty="0">
                <a:latin typeface="Palatino Linotype" pitchFamily="18" charset="0"/>
              </a:rPr>
              <a:t>It is quick and needs less area but is very costly to set up and run such a plant. This process takes around 6 to 8 hrs.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IN" b="1" dirty="0">
                <a:latin typeface="Palatino Linotype" pitchFamily="18" charset="0"/>
              </a:rPr>
              <a:t>Factors  affecting Dry and wet cycle ageing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0070C0"/>
                </a:solidFill>
                <a:latin typeface="Palatino Linotype" pitchFamily="18" charset="0"/>
              </a:rPr>
              <a:t>1. stockpile size, its characteristics &amp; storage conditions</a:t>
            </a:r>
            <a:br>
              <a:rPr lang="en-IN" dirty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en-IN" dirty="0">
                <a:solidFill>
                  <a:srgbClr val="0070C0"/>
                </a:solidFill>
                <a:latin typeface="Palatino Linotype" pitchFamily="18" charset="0"/>
              </a:rPr>
              <a:t>2. Particle size</a:t>
            </a:r>
            <a:br>
              <a:rPr lang="en-IN" dirty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en-IN" dirty="0">
                <a:solidFill>
                  <a:srgbClr val="0070C0"/>
                </a:solidFill>
                <a:latin typeface="Palatino Linotype" pitchFamily="18" charset="0"/>
              </a:rPr>
              <a:t>3. Water Quality</a:t>
            </a:r>
            <a:br>
              <a:rPr lang="en-IN" dirty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en-IN" dirty="0">
                <a:solidFill>
                  <a:srgbClr val="0070C0"/>
                </a:solidFill>
                <a:latin typeface="Palatino Linotype" pitchFamily="18" charset="0"/>
              </a:rPr>
              <a:t>4. Time of weathering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282" y="3417292"/>
            <a:ext cx="4972518" cy="317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8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3A9BC54-8D31-40C0-B7BA-063166EFAE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075364"/>
              </p:ext>
            </p:extLst>
          </p:nvPr>
        </p:nvGraphicFramePr>
        <p:xfrm>
          <a:off x="6203779" y="800360"/>
          <a:ext cx="5731510" cy="372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 Box 11">
            <a:extLst>
              <a:ext uri="{FF2B5EF4-FFF2-40B4-BE49-F238E27FC236}">
                <a16:creationId xmlns:a16="http://schemas.microsoft.com/office/drawing/2014/main" id="{747B3219-90BD-4DC4-BB03-6700B5E23E47}"/>
              </a:ext>
            </a:extLst>
          </p:cNvPr>
          <p:cNvSpPr txBox="1"/>
          <p:nvPr/>
        </p:nvSpPr>
        <p:spPr>
          <a:xfrm>
            <a:off x="5353840" y="1960362"/>
            <a:ext cx="2566668" cy="603639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I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Re-carbonation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Ca(OH)</a:t>
            </a:r>
            <a:r>
              <a:rPr lang="en-IN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I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+CO</a:t>
            </a:r>
            <a:r>
              <a:rPr lang="en-IN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I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CaCO</a:t>
            </a:r>
            <a:r>
              <a:rPr lang="en-IN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I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IN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IN" sz="1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IN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+Heat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B37276B9-FD6D-44E8-8CC6-40BE84AB72A8}"/>
              </a:ext>
            </a:extLst>
          </p:cNvPr>
          <p:cNvSpPr txBox="1"/>
          <p:nvPr/>
        </p:nvSpPr>
        <p:spPr>
          <a:xfrm>
            <a:off x="10107125" y="1960362"/>
            <a:ext cx="2084876" cy="603639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I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Calcination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CaCO</a:t>
            </a:r>
            <a:r>
              <a:rPr lang="en-IN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I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+Heat→ CaO + CO</a:t>
            </a:r>
            <a:r>
              <a:rPr lang="en-IN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AC76F5B9-3E09-49B5-80F3-71C42A2C8707}"/>
              </a:ext>
            </a:extLst>
          </p:cNvPr>
          <p:cNvSpPr txBox="1"/>
          <p:nvPr/>
        </p:nvSpPr>
        <p:spPr>
          <a:xfrm>
            <a:off x="8031944" y="4280477"/>
            <a:ext cx="2075180" cy="49720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I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Hydration of lime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+ H</a:t>
            </a:r>
            <a:r>
              <a:rPr lang="en-IN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I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→ Ca(OH)</a:t>
            </a:r>
            <a:r>
              <a:rPr lang="en-IN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en-I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Heat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9A3AB9F-EA5A-4D38-8C16-B29EFA43B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632666"/>
              </p:ext>
            </p:extLst>
          </p:nvPr>
        </p:nvGraphicFramePr>
        <p:xfrm>
          <a:off x="8031944" y="5217204"/>
          <a:ext cx="2777159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3339">
                  <a:extLst>
                    <a:ext uri="{9D8B030D-6E8A-4147-A177-3AD203B41FA5}">
                      <a16:colId xmlns:a16="http://schemas.microsoft.com/office/drawing/2014/main" val="2048079068"/>
                    </a:ext>
                  </a:extLst>
                </a:gridCol>
                <a:gridCol w="1773820">
                  <a:extLst>
                    <a:ext uri="{9D8B030D-6E8A-4147-A177-3AD203B41FA5}">
                      <a16:colId xmlns:a16="http://schemas.microsoft.com/office/drawing/2014/main" val="3566446071"/>
                    </a:ext>
                  </a:extLst>
                </a:gridCol>
              </a:tblGrid>
              <a:tr h="46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</a:rPr>
                        <a:t>Compound</a:t>
                      </a:r>
                      <a:endParaRPr lang="en-IN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</a:rPr>
                        <a:t>Specific Gravity(g/cc)</a:t>
                      </a:r>
                      <a:endParaRPr lang="en-IN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814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solidFill>
                            <a:schemeClr val="tx1"/>
                          </a:solidFill>
                          <a:effectLst/>
                        </a:rPr>
                        <a:t>MgO</a:t>
                      </a:r>
                      <a:endParaRPr lang="en-IN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</a:rPr>
                        <a:t>3.6</a:t>
                      </a:r>
                      <a:endParaRPr lang="en-IN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2888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 b="0">
                          <a:solidFill>
                            <a:schemeClr val="tx1"/>
                          </a:solidFill>
                          <a:effectLst/>
                        </a:rPr>
                        <a:t>Mg(OH)</a:t>
                      </a:r>
                      <a:r>
                        <a:rPr lang="en-IN" sz="14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IN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</a:rPr>
                        <a:t>2.34</a:t>
                      </a:r>
                      <a:endParaRPr lang="en-IN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4538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solidFill>
                            <a:schemeClr val="tx1"/>
                          </a:solidFill>
                          <a:effectLst/>
                        </a:rPr>
                        <a:t>MgCO</a:t>
                      </a:r>
                      <a:r>
                        <a:rPr lang="en-IN" sz="14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IN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</a:rPr>
                        <a:t>2.96</a:t>
                      </a:r>
                      <a:endParaRPr lang="en-IN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485387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539C87-D7A7-4113-B1FA-5AD111BD9000}"/>
              </a:ext>
            </a:extLst>
          </p:cNvPr>
          <p:cNvSpPr txBox="1"/>
          <p:nvPr/>
        </p:nvSpPr>
        <p:spPr>
          <a:xfrm>
            <a:off x="202291" y="1194208"/>
            <a:ext cx="48719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N" dirty="0">
                <a:latin typeface="Palatino Linotype" panose="02040502050505030304" pitchFamily="18" charset="0"/>
              </a:rPr>
              <a:t>Volume Expansion of LD slag = 5.85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N" dirty="0">
                <a:latin typeface="Palatino Linotype" panose="02040502050505030304" pitchFamily="18" charset="0"/>
              </a:rPr>
              <a:t>Acceptable Volume Expansion for use in road making = &lt; 2 % (BIS standard)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N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Lime Cycle: </a:t>
            </a:r>
            <a:r>
              <a:rPr lang="en-IN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cycle occurs for both high calcium lime and Dolomitic lime products.</a:t>
            </a:r>
            <a:endParaRPr lang="en-IN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sz="20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3121595-CE4D-49A9-934C-EDDE1AC5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5144"/>
            <a:ext cx="4481848" cy="709614"/>
          </a:xfrm>
        </p:spPr>
        <p:txBody>
          <a:bodyPr>
            <a:norm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of LD slag weathering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924629-223B-4ECC-A988-6B2B7F1D75E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53" y="4364307"/>
            <a:ext cx="6432114" cy="2041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805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28B3B-9472-457E-97C5-41F85A494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855" y="1178786"/>
            <a:ext cx="4201362" cy="1114671"/>
          </a:xfrm>
        </p:spPr>
        <p:txBody>
          <a:bodyPr>
            <a:normAutofit/>
          </a:bodyPr>
          <a:lstStyle/>
          <a:p>
            <a:pPr lvl="0"/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Water</a:t>
            </a:r>
          </a:p>
          <a:p>
            <a:pPr lvl="0"/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of water</a:t>
            </a:r>
          </a:p>
          <a:p>
            <a:pPr lvl="0"/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of mixing stockpile/Agitation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6F8F8-B2B1-412E-B1BC-6DEFEA0A6384}"/>
              </a:ext>
            </a:extLst>
          </p:cNvPr>
          <p:cNvSpPr txBox="1"/>
          <p:nvPr/>
        </p:nvSpPr>
        <p:spPr>
          <a:xfrm>
            <a:off x="0" y="54445"/>
            <a:ext cx="3618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Design of Experiment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7880B8-F82B-4912-93F3-2177105F610E}"/>
              </a:ext>
            </a:extLst>
          </p:cNvPr>
          <p:cNvSpPr/>
          <p:nvPr/>
        </p:nvSpPr>
        <p:spPr>
          <a:xfrm>
            <a:off x="168030" y="681245"/>
            <a:ext cx="3296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Selected parameters: </a:t>
            </a:r>
            <a:endParaRPr lang="en-IN" sz="24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D3BFB0E-4646-421C-96CC-F02AF1339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304426"/>
              </p:ext>
            </p:extLst>
          </p:nvPr>
        </p:nvGraphicFramePr>
        <p:xfrm>
          <a:off x="1134414" y="3053174"/>
          <a:ext cx="5420933" cy="7425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6792">
                  <a:extLst>
                    <a:ext uri="{9D8B030D-6E8A-4147-A177-3AD203B41FA5}">
                      <a16:colId xmlns:a16="http://schemas.microsoft.com/office/drawing/2014/main" val="590739645"/>
                    </a:ext>
                  </a:extLst>
                </a:gridCol>
                <a:gridCol w="1512158">
                  <a:extLst>
                    <a:ext uri="{9D8B030D-6E8A-4147-A177-3AD203B41FA5}">
                      <a16:colId xmlns:a16="http://schemas.microsoft.com/office/drawing/2014/main" val="3030099449"/>
                    </a:ext>
                  </a:extLst>
                </a:gridCol>
                <a:gridCol w="2021983">
                  <a:extLst>
                    <a:ext uri="{9D8B030D-6E8A-4147-A177-3AD203B41FA5}">
                      <a16:colId xmlns:a16="http://schemas.microsoft.com/office/drawing/2014/main" val="3462251487"/>
                    </a:ext>
                  </a:extLst>
                </a:gridCol>
              </a:tblGrid>
              <a:tr h="3436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Cycle Time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Lime Test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Tests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105378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days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days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days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278042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D4BF353-66C7-48E8-82C2-9E4E5C5778FD}"/>
              </a:ext>
            </a:extLst>
          </p:cNvPr>
          <p:cNvSpPr txBox="1"/>
          <p:nvPr/>
        </p:nvSpPr>
        <p:spPr>
          <a:xfrm>
            <a:off x="258651" y="2539955"/>
            <a:ext cx="4785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for testing and processing </a:t>
            </a:r>
            <a:r>
              <a:rPr lang="en-IN" sz="2000" dirty="0"/>
              <a:t>:</a:t>
            </a: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1" y="4071072"/>
            <a:ext cx="6609312" cy="25615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993229" y="3916525"/>
            <a:ext cx="5009498" cy="2578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IN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pile P1 - pond water &amp; pH level is around 9 to 11.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IN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pile P2 - pond water is being processed with acetic acid to lowering down the pH level from higher (9 to 11) to normal (6 to 7).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IN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pile P3 - Bore well water to simulate the natural water </a:t>
            </a:r>
            <a:r>
              <a:rPr lang="en-IN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781614-14B7-4151-ACB4-F073BEEF4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033" y="1178786"/>
            <a:ext cx="5924856" cy="153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10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9B1E-7813-4C26-A471-2034CDBA3A7B}" type="slidenum">
              <a:rPr lang="en-IN" smtClean="0"/>
              <a:t>14</a:t>
            </a:fld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54" y="598059"/>
            <a:ext cx="6233291" cy="2392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54" y="3203173"/>
            <a:ext cx="6233291" cy="28370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993229" y="1110802"/>
            <a:ext cx="494548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IN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pile W1, W2 and W3 - quantity of water. The frequency of water is being increased from W1 to W3 with fixed shuffling constancy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93229" y="3733576"/>
            <a:ext cx="494548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IN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pile S1, S2 and S3 – Frequency of shuffling . The frequency of shuffling is being decreased from S1 to S3 with fixed water quantity.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480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-219733"/>
            <a:ext cx="3823840" cy="8342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Results &amp; Discussion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26F9-29FD-459A-BBD1-8EE83EC2DB14}" type="slidenum">
              <a:rPr lang="en-US" smtClean="0"/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82" y="916319"/>
            <a:ext cx="5265264" cy="3668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052" y="916319"/>
            <a:ext cx="5689539" cy="36685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674761"/>
            <a:ext cx="11835684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just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IN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starting free lime contains are varying from 5.17 % to 6.47 whereas final lime contain has reduced up to 3.5% to 4.0%.</a:t>
            </a:r>
          </a:p>
          <a:p>
            <a:pPr marL="742950" indent="-285750" algn="just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IN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 one month treatment, volume expansion are varying between from 2.9 % to 3.5%, the final volume expansion has came down below than 2% which is desired as mentioned in BIS the standard for application in road making.</a:t>
            </a:r>
          </a:p>
        </p:txBody>
      </p:sp>
    </p:spTree>
    <p:extLst>
      <p:ext uri="{BB962C8B-B14F-4D97-AF65-F5344CB8AC3E}">
        <p14:creationId xmlns:p14="http://schemas.microsoft.com/office/powerpoint/2010/main" val="999601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-219733"/>
            <a:ext cx="3823840" cy="8227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&amp; Discussion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26F9-29FD-459A-BBD1-8EE83EC2DB14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2946" y="946275"/>
            <a:ext cx="54660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>
                <a:latin typeface="Palatino Linotype" pitchFamily="18" charset="0"/>
              </a:rPr>
              <a:t>The maximum lime % were decreased up to 75% in pile no S2 in which shuffling had done in every two days followed by watering and drying. The volume expansion value was also 1.67%.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>
                <a:latin typeface="Palatino Linotype" pitchFamily="18" charset="0"/>
              </a:rPr>
              <a:t>Percentage reduction in free lime content over a period of three months varied within a range of 45% to 50% for specially treated LD slag samples.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>
                <a:latin typeface="Palatino Linotype" pitchFamily="18" charset="0"/>
              </a:rPr>
              <a:t>Similarly, percentage reduction in volume expansion over a period of three months varied within a range of 68% to 70% for specially treated LD slag samples.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14"/>
          <a:stretch/>
        </p:blipFill>
        <p:spPr bwMode="auto">
          <a:xfrm>
            <a:off x="298408" y="3771026"/>
            <a:ext cx="5929600" cy="2721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08" y="767105"/>
            <a:ext cx="5929600" cy="283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63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26F9-29FD-459A-BBD1-8EE83EC2DB14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8941" y="0"/>
            <a:ext cx="2936383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18941" y="914401"/>
            <a:ext cx="117584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N" b="1" dirty="0">
                <a:latin typeface="Palatino Linotype" pitchFamily="18" charset="0"/>
              </a:rPr>
              <a:t>The experiments were carried out using a 6 to 20 mm fractions of LD slag.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N" b="1" dirty="0">
                <a:latin typeface="Palatino Linotype" pitchFamily="18" charset="0"/>
              </a:rPr>
              <a:t>Time for weathering reduced by 50 % 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N" b="1" dirty="0">
                <a:latin typeface="Palatino Linotype" pitchFamily="18" charset="0"/>
              </a:rPr>
              <a:t>Another major observation is that though frequency of water spraying and reshufflings played a major role in reducing the treatment time for LD slag to stabilize, no such impact was observed with changes in quality of water.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N" b="1" dirty="0">
                <a:latin typeface="Palatino Linotype" pitchFamily="18" charset="0"/>
              </a:rPr>
              <a:t>Other tested parameters were showing encouraging  results in term of soundness, water absorption, specific gravity, bulk gravity, Impact value, Los abrasion Impact, Flakiness Index</a:t>
            </a:r>
          </a:p>
        </p:txBody>
      </p:sp>
    </p:spTree>
    <p:extLst>
      <p:ext uri="{BB962C8B-B14F-4D97-AF65-F5344CB8AC3E}">
        <p14:creationId xmlns:p14="http://schemas.microsoft.com/office/powerpoint/2010/main" val="1691491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68804" y="2986025"/>
            <a:ext cx="4909185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b="1" spc="-50" dirty="0">
                <a:solidFill>
                  <a:srgbClr val="0000CC"/>
                </a:solidFill>
                <a:latin typeface="Palatino Linotype"/>
                <a:cs typeface="Palatino Linotype"/>
              </a:rPr>
              <a:t>THANK</a:t>
            </a:r>
            <a:r>
              <a:rPr sz="6000" b="1" spc="-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6000" b="1" spc="-50" dirty="0">
                <a:solidFill>
                  <a:srgbClr val="0000CC"/>
                </a:solidFill>
                <a:latin typeface="Palatino Linotype"/>
                <a:cs typeface="Palatino Linotype"/>
              </a:rPr>
              <a:t>YOU</a:t>
            </a:r>
            <a:endParaRPr sz="600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64849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8342" y="1076627"/>
            <a:ext cx="401820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N" sz="2300" dirty="0">
                <a:solidFill>
                  <a:schemeClr val="bg1"/>
                </a:solidFill>
                <a:latin typeface="Palatino Linotype" panose="02040502050505030304" pitchFamily="18" charset="0"/>
              </a:rPr>
              <a:t>Back Ground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N" sz="2300" dirty="0">
                <a:solidFill>
                  <a:schemeClr val="bg1"/>
                </a:solidFill>
                <a:latin typeface="Palatino Linotype" panose="02040502050505030304" pitchFamily="18" charset="0"/>
              </a:rPr>
              <a:t>Introduction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N" sz="2300" dirty="0">
                <a:solidFill>
                  <a:schemeClr val="bg1"/>
                </a:solidFill>
                <a:latin typeface="Palatino Linotype" panose="02040502050505030304" pitchFamily="18" charset="0"/>
              </a:rPr>
              <a:t>Objectives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N" sz="2300" dirty="0">
                <a:solidFill>
                  <a:schemeClr val="bg1"/>
                </a:solidFill>
                <a:latin typeface="Palatino Linotype" panose="02040502050505030304" pitchFamily="18" charset="0"/>
              </a:rPr>
              <a:t>Experimental Design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N" sz="2300" dirty="0">
                <a:solidFill>
                  <a:schemeClr val="bg1"/>
                </a:solidFill>
                <a:latin typeface="Palatino Linotype" panose="02040502050505030304" pitchFamily="18" charset="0"/>
              </a:rPr>
              <a:t>Results &amp; Discussion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N" sz="2300" dirty="0">
                <a:solidFill>
                  <a:schemeClr val="bg1"/>
                </a:solidFill>
                <a:latin typeface="Palatino Linotype" panose="02040502050505030304" pitchFamily="18" charset="0"/>
              </a:rPr>
              <a:t>Conclusion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909" y="167041"/>
            <a:ext cx="2184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951081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05" y="27700"/>
            <a:ext cx="2278487" cy="500909"/>
          </a:xfrm>
          <a:prstGeom prst="rect">
            <a:avLst/>
          </a:prstGeom>
        </p:spPr>
        <p:txBody>
          <a:bodyPr vert="horz" wrap="square" lIns="0" tIns="112017" rIns="0" bIns="0" rtlCol="0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4698" y="701040"/>
            <a:ext cx="1194730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9344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696" y="701040"/>
            <a:ext cx="11947303" cy="5774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99720" algn="l"/>
              </a:tabLst>
            </a:pP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Steel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ind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u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ry</a:t>
            </a:r>
            <a:r>
              <a:rPr spc="3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in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gene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al,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pr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d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u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ces</a:t>
            </a:r>
            <a:r>
              <a:rPr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la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g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m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oun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spc="2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of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solid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6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w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as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es</a:t>
            </a:r>
            <a:r>
              <a:rPr spc="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while</a:t>
            </a:r>
            <a:r>
              <a:rPr spc="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roc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ing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m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te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ri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ls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h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rough</a:t>
            </a:r>
            <a:r>
              <a:rPr spc="3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its</a:t>
            </a:r>
            <a:r>
              <a:rPr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6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v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ari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us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pr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ces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es.</a:t>
            </a:r>
            <a:endParaRPr lang="en-IN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99720" algn="l"/>
              </a:tabLst>
            </a:pP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lid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6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w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as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</a:t>
            </a:r>
            <a:r>
              <a:rPr spc="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m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gemen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2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in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eel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ind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u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ry</a:t>
            </a:r>
            <a:r>
              <a:rPr spc="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is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aimed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</a:t>
            </a:r>
            <a:r>
              <a:rPr spc="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x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tr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ct</a:t>
            </a:r>
            <a:r>
              <a:rPr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h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</a:t>
            </a:r>
            <a:r>
              <a:rPr spc="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m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x</a:t>
            </a:r>
            <a:r>
              <a:rPr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m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um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rac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ic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al</a:t>
            </a:r>
            <a:r>
              <a:rPr spc="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benefits</a:t>
            </a:r>
            <a:r>
              <a:rPr spc="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fr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m</a:t>
            </a:r>
            <a:r>
              <a:rPr spc="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6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w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as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</a:t>
            </a:r>
            <a:r>
              <a:rPr spc="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roduc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spc="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d</a:t>
            </a:r>
            <a:r>
              <a:rPr spc="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gene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</a:t>
            </a:r>
            <a:r>
              <a:rPr spc="5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te</a:t>
            </a:r>
            <a:r>
              <a:rPr lang="en-IN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h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</a:t>
            </a:r>
            <a:r>
              <a:rPr spc="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m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ini</a:t>
            </a:r>
            <a:r>
              <a:rPr spc="-2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m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um</a:t>
            </a:r>
            <a:r>
              <a:rPr spc="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</a:t>
            </a:r>
            <a:r>
              <a:rPr spc="-2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m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ou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of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6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w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</a:t>
            </a:r>
            <a:r>
              <a:rPr spc="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co</a:t>
            </a:r>
            <a:r>
              <a:rPr spc="-2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m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pl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y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with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</a:t>
            </a:r>
            <a:r>
              <a:rPr spc="-2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vir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</a:t>
            </a:r>
            <a:r>
              <a:rPr spc="-2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nm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en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al</a:t>
            </a:r>
            <a:r>
              <a:rPr spc="4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le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gislati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on a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d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r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egula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io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d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h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</a:t>
            </a:r>
            <a:r>
              <a:rPr spc="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econo</a:t>
            </a:r>
            <a:r>
              <a:rPr spc="-2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m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ics</a:t>
            </a:r>
            <a:r>
              <a:rPr spc="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of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di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posa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l</a:t>
            </a:r>
            <a:r>
              <a:rPr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in</a:t>
            </a:r>
            <a:r>
              <a:rPr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the</a:t>
            </a:r>
            <a:r>
              <a:rPr lang="en-IN"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resent</a:t>
            </a:r>
            <a:r>
              <a:rPr spc="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ena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rio</a:t>
            </a:r>
            <a:endParaRPr lang="en-IN" spc="-5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99720" algn="l"/>
              </a:tabLst>
            </a:pPr>
            <a:r>
              <a:rPr spc="-2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cco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ding</a:t>
            </a:r>
            <a:r>
              <a:rPr spc="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3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W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ld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eel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as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oc</a:t>
            </a:r>
            <a:r>
              <a:rPr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tio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IN"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spc="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</a:t>
            </a:r>
            <a:r>
              <a:rPr spc="-4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v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ge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,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t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h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</a:t>
            </a:r>
            <a:r>
              <a:rPr spc="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roduc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io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spc="2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of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one</a:t>
            </a:r>
            <a:r>
              <a:rPr spc="5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ton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</a:t>
            </a:r>
            <a:r>
              <a:rPr spc="3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of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eel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results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in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around</a:t>
            </a:r>
            <a:r>
              <a:rPr spc="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200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k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g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of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</a:t>
            </a:r>
            <a:r>
              <a:rPr spc="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</a:t>
            </a:r>
            <a:r>
              <a:rPr lang="en-IN"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roduc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spc="3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for</a:t>
            </a:r>
            <a:r>
              <a:rPr lang="en-IN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h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</a:t>
            </a:r>
            <a:r>
              <a:rPr spc="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electric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f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u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rnace</a:t>
            </a:r>
            <a:r>
              <a:rPr spc="3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(</a:t>
            </a:r>
            <a:r>
              <a:rPr spc="-2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EA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F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)</a:t>
            </a:r>
            <a:r>
              <a:rPr spc="2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u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d</a:t>
            </a:r>
            <a:r>
              <a:rPr spc="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b="1" i="1"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400</a:t>
            </a:r>
            <a:r>
              <a:rPr b="1" i="1"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k</a:t>
            </a:r>
            <a:r>
              <a:rPr b="1" i="1"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g</a:t>
            </a:r>
            <a:r>
              <a:rPr b="1" i="1"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b="1" i="1"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for</a:t>
            </a:r>
            <a:r>
              <a:rPr b="1" i="1" spc="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b="1" i="1"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th</a:t>
            </a:r>
            <a:r>
              <a:rPr b="1" i="1"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</a:t>
            </a:r>
            <a:r>
              <a:rPr b="1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b="1" i="1"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b</a:t>
            </a:r>
            <a:r>
              <a:rPr b="1" i="1"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l</a:t>
            </a:r>
            <a:r>
              <a:rPr b="1" i="1"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</a:t>
            </a:r>
            <a:r>
              <a:rPr b="1" i="1"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st</a:t>
            </a:r>
            <a:r>
              <a:rPr b="1" i="1" spc="3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b="1" i="1"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f</a:t>
            </a:r>
            <a:r>
              <a:rPr b="1" i="1"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urnac</a:t>
            </a:r>
            <a:r>
              <a:rPr b="1" i="1"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</a:t>
            </a:r>
            <a:r>
              <a:rPr b="1" i="1" spc="2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b="1" i="1"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-</a:t>
            </a:r>
            <a:r>
              <a:rPr b="1" i="1"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b="1" i="1"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b</a:t>
            </a:r>
            <a:r>
              <a:rPr b="1" i="1"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as</a:t>
            </a:r>
            <a:r>
              <a:rPr b="1" i="1"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</a:t>
            </a:r>
            <a:r>
              <a:rPr b="1" i="1"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</a:t>
            </a:r>
            <a:r>
              <a:rPr b="1" i="1" spc="2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b="1" i="1"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oxy</a:t>
            </a:r>
            <a:r>
              <a:rPr b="1" i="1"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g</a:t>
            </a:r>
            <a:r>
              <a:rPr b="1" i="1"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en f</a:t>
            </a:r>
            <a:r>
              <a:rPr b="1" i="1"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urnac</a:t>
            </a:r>
            <a:r>
              <a:rPr b="1" i="1"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</a:t>
            </a:r>
            <a:r>
              <a:rPr b="1" i="1"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b="1" i="1"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(BF-BOF)</a:t>
            </a:r>
            <a:r>
              <a:rPr b="1" i="1" spc="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b="1" i="1"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route</a:t>
            </a:r>
            <a:endParaRPr lang="en-IN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99720" algn="l"/>
              </a:tabLst>
            </a:pP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h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4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w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ld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eel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ind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u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ry</a:t>
            </a:r>
            <a:r>
              <a:rPr spc="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applies</a:t>
            </a:r>
            <a:r>
              <a:rPr spc="-2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h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</a:t>
            </a:r>
            <a:r>
              <a:rPr spc="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principles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of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reduc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io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,</a:t>
            </a:r>
            <a:r>
              <a:rPr spc="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reuse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and</a:t>
            </a:r>
            <a:r>
              <a:rPr spc="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recycling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(3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‘R</a:t>
            </a:r>
            <a:r>
              <a:rPr spc="-17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’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s)</a:t>
            </a:r>
            <a:r>
              <a:rPr spc="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in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m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y</a:t>
            </a:r>
            <a:r>
              <a:rPr spc="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6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w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ays,</a:t>
            </a:r>
            <a:r>
              <a:rPr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in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der</a:t>
            </a:r>
            <a:r>
              <a:rPr spc="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to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impr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</a:t>
            </a:r>
            <a:r>
              <a:rPr spc="-4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v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</a:t>
            </a:r>
            <a:r>
              <a:rPr spc="6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the</a:t>
            </a:r>
            <a:r>
              <a:rPr lang="en-IN"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u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aina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b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ility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of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h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</a:t>
            </a:r>
            <a:r>
              <a:rPr spc="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ind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u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</a:t>
            </a:r>
            <a:r>
              <a:rPr spc="-19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y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.</a:t>
            </a:r>
            <a:r>
              <a:rPr spc="2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U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ders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ding</a:t>
            </a:r>
            <a:r>
              <a:rPr spc="4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of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h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</a:t>
            </a:r>
            <a:r>
              <a:rPr spc="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B</a:t>
            </a:r>
            <a:r>
              <a:rPr lang="en-IN" spc="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y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-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Pr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d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u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ct</a:t>
            </a:r>
            <a:r>
              <a:rPr spc="2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gene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tio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spc="2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in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all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other</a:t>
            </a:r>
            <a:r>
              <a:rPr spc="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eel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la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will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help</a:t>
            </a:r>
            <a:r>
              <a:rPr spc="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iden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</a:t>
            </a:r>
            <a:r>
              <a:rPr spc="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f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y</a:t>
            </a:r>
            <a:r>
              <a:rPr lang="en-IN"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h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ga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</a:t>
            </a:r>
            <a:r>
              <a:rPr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and</a:t>
            </a:r>
            <a:r>
              <a:rPr spc="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cope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for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red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u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io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spc="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h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6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w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</a:t>
            </a:r>
            <a:r>
              <a:rPr spc="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gener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io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for</a:t>
            </a:r>
            <a:r>
              <a:rPr spc="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4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</a:t>
            </a:r>
            <a:r>
              <a:rPr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ee</a:t>
            </a:r>
            <a:r>
              <a:rPr dirty="0">
                <a:latin typeface="Palatino Linotype" panose="02040502050505030304" pitchFamily="18" charset="0"/>
                <a:cs typeface="Times New Roman" panose="02020603050405020304" pitchFamily="18" charset="0"/>
              </a:rPr>
              <a:t>l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.</a:t>
            </a:r>
            <a:endParaRPr lang="en-IN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99720" algn="l"/>
              </a:tabLst>
            </a:pPr>
            <a:r>
              <a:rPr lang="en-IN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Proper utilisation of industrial by-product will result in conservation of natural resources, reduce energy consumption, green house gas emission and environmental hazards.</a:t>
            </a:r>
          </a:p>
          <a:p>
            <a:pPr marL="298450" indent="-28575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99720" algn="l"/>
              </a:tabLst>
            </a:pP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re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ent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u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d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y</a:t>
            </a:r>
            <a:r>
              <a:rPr spc="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aims 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ide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ify</a:t>
            </a:r>
            <a:r>
              <a:rPr spc="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h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ose</a:t>
            </a:r>
            <a:r>
              <a:rPr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pr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ac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ices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d</a:t>
            </a:r>
            <a:r>
              <a:rPr spc="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m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ea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of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bso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b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g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/</a:t>
            </a:r>
            <a:r>
              <a:rPr spc="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adop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ing/</a:t>
            </a:r>
            <a:r>
              <a:rPr spc="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de</a:t>
            </a:r>
            <a:r>
              <a:rPr spc="-4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v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elopi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g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th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</a:t>
            </a:r>
            <a:r>
              <a:rPr spc="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</a:t>
            </a:r>
            <a:r>
              <a:rPr spc="-2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m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</a:t>
            </a:r>
            <a:r>
              <a:rPr spc="-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f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or</a:t>
            </a:r>
            <a:r>
              <a:rPr spc="2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4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</a:t>
            </a:r>
            <a:r>
              <a:rPr spc="-15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Steel</a:t>
            </a:r>
            <a:endParaRPr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701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841679" y="-77474"/>
            <a:ext cx="9469886" cy="495254"/>
          </a:xfrm>
          <a:prstGeom prst="rect">
            <a:avLst/>
          </a:prstGeom>
        </p:spPr>
        <p:txBody>
          <a:bodyPr vert="horz" wrap="square" lIns="0" tIns="63744" rIns="0" bIns="0" rtlCol="0">
            <a:spAutoFit/>
          </a:bodyPr>
          <a:lstStyle/>
          <a:p>
            <a:pPr marL="2018664">
              <a:lnSpc>
                <a:spcPct val="100000"/>
              </a:lnSpc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Co-Product generation at Major Steel Plants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134648"/>
            <a:ext cx="607060" cy="330835"/>
          </a:xfrm>
          <a:custGeom>
            <a:avLst/>
            <a:gdLst/>
            <a:ahLst/>
            <a:cxnLst/>
            <a:rect l="l" t="t" r="r" b="b"/>
            <a:pathLst>
              <a:path w="607060" h="330835">
                <a:moveTo>
                  <a:pt x="0" y="330290"/>
                </a:moveTo>
                <a:lnTo>
                  <a:pt x="606969" y="330290"/>
                </a:lnTo>
                <a:lnTo>
                  <a:pt x="606969" y="0"/>
                </a:lnTo>
                <a:lnTo>
                  <a:pt x="0" y="0"/>
                </a:lnTo>
                <a:lnTo>
                  <a:pt x="0" y="33029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6969" y="4134648"/>
            <a:ext cx="1748789" cy="330835"/>
          </a:xfrm>
          <a:custGeom>
            <a:avLst/>
            <a:gdLst/>
            <a:ahLst/>
            <a:cxnLst/>
            <a:rect l="l" t="t" r="r" b="b"/>
            <a:pathLst>
              <a:path w="1748789" h="330835">
                <a:moveTo>
                  <a:pt x="0" y="330290"/>
                </a:moveTo>
                <a:lnTo>
                  <a:pt x="1748540" y="330290"/>
                </a:lnTo>
                <a:lnTo>
                  <a:pt x="1748540" y="0"/>
                </a:lnTo>
                <a:lnTo>
                  <a:pt x="0" y="0"/>
                </a:lnTo>
                <a:lnTo>
                  <a:pt x="0" y="33029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6969" y="4131564"/>
            <a:ext cx="0" cy="2649220"/>
          </a:xfrm>
          <a:custGeom>
            <a:avLst/>
            <a:gdLst/>
            <a:ahLst/>
            <a:cxnLst/>
            <a:rect l="l" t="t" r="r" b="b"/>
            <a:pathLst>
              <a:path h="2649220">
                <a:moveTo>
                  <a:pt x="0" y="0"/>
                </a:moveTo>
                <a:lnTo>
                  <a:pt x="0" y="264864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464939"/>
            <a:ext cx="2359025" cy="0"/>
          </a:xfrm>
          <a:custGeom>
            <a:avLst/>
            <a:gdLst/>
            <a:ahLst/>
            <a:cxnLst/>
            <a:rect l="l" t="t" r="r" b="b"/>
            <a:pathLst>
              <a:path w="2359025">
                <a:moveTo>
                  <a:pt x="0" y="0"/>
                </a:moveTo>
                <a:lnTo>
                  <a:pt x="235877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95266"/>
            <a:ext cx="2359025" cy="0"/>
          </a:xfrm>
          <a:custGeom>
            <a:avLst/>
            <a:gdLst/>
            <a:ahLst/>
            <a:cxnLst/>
            <a:rect l="l" t="t" r="r" b="b"/>
            <a:pathLst>
              <a:path w="2359025">
                <a:moveTo>
                  <a:pt x="0" y="0"/>
                </a:moveTo>
                <a:lnTo>
                  <a:pt x="235877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125592"/>
            <a:ext cx="2359025" cy="0"/>
          </a:xfrm>
          <a:custGeom>
            <a:avLst/>
            <a:gdLst/>
            <a:ahLst/>
            <a:cxnLst/>
            <a:rect l="l" t="t" r="r" b="b"/>
            <a:pathLst>
              <a:path w="2359025">
                <a:moveTo>
                  <a:pt x="0" y="0"/>
                </a:moveTo>
                <a:lnTo>
                  <a:pt x="235877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455789"/>
            <a:ext cx="2359025" cy="0"/>
          </a:xfrm>
          <a:custGeom>
            <a:avLst/>
            <a:gdLst/>
            <a:ahLst/>
            <a:cxnLst/>
            <a:rect l="l" t="t" r="r" b="b"/>
            <a:pathLst>
              <a:path w="2359025">
                <a:moveTo>
                  <a:pt x="0" y="0"/>
                </a:moveTo>
                <a:lnTo>
                  <a:pt x="235877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786140"/>
            <a:ext cx="2359025" cy="0"/>
          </a:xfrm>
          <a:custGeom>
            <a:avLst/>
            <a:gdLst/>
            <a:ahLst/>
            <a:cxnLst/>
            <a:rect l="l" t="t" r="r" b="b"/>
            <a:pathLst>
              <a:path w="2359025">
                <a:moveTo>
                  <a:pt x="0" y="0"/>
                </a:moveTo>
                <a:lnTo>
                  <a:pt x="235877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116442"/>
            <a:ext cx="2359025" cy="0"/>
          </a:xfrm>
          <a:custGeom>
            <a:avLst/>
            <a:gdLst/>
            <a:ahLst/>
            <a:cxnLst/>
            <a:rect l="l" t="t" r="r" b="b"/>
            <a:pathLst>
              <a:path w="2359025">
                <a:moveTo>
                  <a:pt x="0" y="0"/>
                </a:moveTo>
                <a:lnTo>
                  <a:pt x="235877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446733"/>
            <a:ext cx="2359025" cy="0"/>
          </a:xfrm>
          <a:custGeom>
            <a:avLst/>
            <a:gdLst/>
            <a:ahLst/>
            <a:cxnLst/>
            <a:rect l="l" t="t" r="r" b="b"/>
            <a:pathLst>
              <a:path w="2359025">
                <a:moveTo>
                  <a:pt x="0" y="0"/>
                </a:moveTo>
                <a:lnTo>
                  <a:pt x="235877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131564"/>
            <a:ext cx="0" cy="2649220"/>
          </a:xfrm>
          <a:custGeom>
            <a:avLst/>
            <a:gdLst/>
            <a:ahLst/>
            <a:cxnLst/>
            <a:rect l="l" t="t" r="r" b="b"/>
            <a:pathLst>
              <a:path h="2649220">
                <a:moveTo>
                  <a:pt x="0" y="0"/>
                </a:moveTo>
                <a:lnTo>
                  <a:pt x="0" y="264864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55591" y="4131564"/>
            <a:ext cx="0" cy="2649220"/>
          </a:xfrm>
          <a:custGeom>
            <a:avLst/>
            <a:gdLst/>
            <a:ahLst/>
            <a:cxnLst/>
            <a:rect l="l" t="t" r="r" b="b"/>
            <a:pathLst>
              <a:path h="2649220">
                <a:moveTo>
                  <a:pt x="0" y="0"/>
                </a:moveTo>
                <a:lnTo>
                  <a:pt x="0" y="264864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4134742"/>
            <a:ext cx="2359025" cy="0"/>
          </a:xfrm>
          <a:custGeom>
            <a:avLst/>
            <a:gdLst/>
            <a:ahLst/>
            <a:cxnLst/>
            <a:rect l="l" t="t" r="r" b="b"/>
            <a:pathLst>
              <a:path w="2359025">
                <a:moveTo>
                  <a:pt x="0" y="0"/>
                </a:moveTo>
                <a:lnTo>
                  <a:pt x="235877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777025"/>
            <a:ext cx="2359025" cy="0"/>
          </a:xfrm>
          <a:custGeom>
            <a:avLst/>
            <a:gdLst/>
            <a:ahLst/>
            <a:cxnLst/>
            <a:rect l="l" t="t" r="r" b="b"/>
            <a:pathLst>
              <a:path w="2359025">
                <a:moveTo>
                  <a:pt x="0" y="0"/>
                </a:moveTo>
                <a:lnTo>
                  <a:pt x="235877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1267" y="4224578"/>
            <a:ext cx="2032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latin typeface="Palatino Linotype"/>
                <a:cs typeface="Palatino Linotype"/>
              </a:rPr>
              <a:t>A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13810" y="4224578"/>
            <a:ext cx="534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Palatino Linotype"/>
                <a:cs typeface="Palatino Linotype"/>
              </a:rPr>
              <a:t>P</a:t>
            </a:r>
            <a:r>
              <a:rPr sz="1800" b="1" spc="-15" dirty="0">
                <a:latin typeface="Palatino Linotype"/>
                <a:cs typeface="Palatino Linotype"/>
              </a:rPr>
              <a:t>SW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3271" y="4554905"/>
            <a:ext cx="13404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9730" algn="l"/>
              </a:tabLst>
            </a:pPr>
            <a:r>
              <a:rPr sz="1800" dirty="0">
                <a:latin typeface="Palatino Linotype"/>
                <a:cs typeface="Palatino Linotype"/>
              </a:rPr>
              <a:t>1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Palatino Linotype"/>
                <a:cs typeface="Palatino Linotype"/>
              </a:rPr>
              <a:t>Fl</a:t>
            </a:r>
            <a:r>
              <a:rPr sz="1800" spc="-10" dirty="0">
                <a:latin typeface="Palatino Linotype"/>
                <a:cs typeface="Palatino Linotype"/>
              </a:rPr>
              <a:t>u</a:t>
            </a:r>
            <a:r>
              <a:rPr sz="1800" dirty="0">
                <a:latin typeface="Palatino Linotype"/>
                <a:cs typeface="Palatino Linotype"/>
              </a:rPr>
              <a:t>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Palatino Linotype"/>
                <a:cs typeface="Palatino Linotype"/>
              </a:rPr>
              <a:t>dust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3271" y="4885359"/>
            <a:ext cx="15982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9730" algn="l"/>
              </a:tabLst>
            </a:pPr>
            <a:r>
              <a:rPr sz="1800" dirty="0">
                <a:latin typeface="Palatino Linotype"/>
                <a:cs typeface="Palatino Linotype"/>
              </a:rPr>
              <a:t>2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Palatino Linotype"/>
                <a:cs typeface="Palatino Linotype"/>
              </a:rPr>
              <a:t>G</a:t>
            </a:r>
            <a:r>
              <a:rPr sz="1800" spc="-15" dirty="0">
                <a:latin typeface="Palatino Linotype"/>
                <a:cs typeface="Palatino Linotype"/>
              </a:rPr>
              <a:t>CP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Palatino Linotype"/>
                <a:cs typeface="Palatino Linotype"/>
              </a:rPr>
              <a:t>s</a:t>
            </a:r>
            <a:r>
              <a:rPr sz="1800" spc="-5" dirty="0">
                <a:latin typeface="Palatino Linotype"/>
                <a:cs typeface="Palatino Linotype"/>
              </a:rPr>
              <a:t>l</a:t>
            </a:r>
            <a:r>
              <a:rPr sz="1800" dirty="0">
                <a:latin typeface="Palatino Linotype"/>
                <a:cs typeface="Palatino Linotype"/>
              </a:rPr>
              <a:t>ud</a:t>
            </a:r>
            <a:r>
              <a:rPr sz="1800" spc="-10" dirty="0">
                <a:latin typeface="Palatino Linotype"/>
                <a:cs typeface="Palatino Linotype"/>
              </a:rPr>
              <a:t>g</a:t>
            </a:r>
            <a:r>
              <a:rPr sz="1800" dirty="0">
                <a:latin typeface="Palatino Linotype"/>
                <a:cs typeface="Palatino Linotype"/>
              </a:rPr>
              <a:t>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33271" y="5215213"/>
            <a:ext cx="15005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9730" algn="l"/>
              </a:tabLst>
            </a:pPr>
            <a:r>
              <a:rPr sz="1800" dirty="0">
                <a:latin typeface="Palatino Linotype"/>
                <a:cs typeface="Palatino Linotype"/>
              </a:rPr>
              <a:t>3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Palatino Linotype"/>
                <a:cs typeface="Palatino Linotype"/>
              </a:rPr>
              <a:t>Li</a:t>
            </a:r>
            <a:r>
              <a:rPr sz="1800" spc="-10" dirty="0">
                <a:latin typeface="Palatino Linotype"/>
                <a:cs typeface="Palatino Linotype"/>
              </a:rPr>
              <a:t>m</a:t>
            </a:r>
            <a:r>
              <a:rPr sz="1800" dirty="0">
                <a:latin typeface="Palatino Linotype"/>
                <a:cs typeface="Palatino Linotype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Palatino Linotype"/>
                <a:cs typeface="Palatino Linotype"/>
              </a:rPr>
              <a:t>F</a:t>
            </a:r>
            <a:r>
              <a:rPr sz="1800" dirty="0">
                <a:latin typeface="Palatino Linotype"/>
                <a:cs typeface="Palatino Linotype"/>
              </a:rPr>
              <a:t>ines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3271" y="5545859"/>
            <a:ext cx="14681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9730" algn="l"/>
              </a:tabLst>
            </a:pPr>
            <a:r>
              <a:rPr sz="1800" dirty="0">
                <a:latin typeface="Palatino Linotype"/>
                <a:cs typeface="Palatino Linotype"/>
              </a:rPr>
              <a:t>4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5" dirty="0">
                <a:latin typeface="Palatino Linotype"/>
                <a:cs typeface="Palatino Linotype"/>
              </a:rPr>
              <a:t>LD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Palatino Linotype"/>
                <a:cs typeface="Palatino Linotype"/>
              </a:rPr>
              <a:t>Sludge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3271" y="5876270"/>
            <a:ext cx="13690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9730" algn="l"/>
              </a:tabLst>
            </a:pPr>
            <a:r>
              <a:rPr sz="1800" dirty="0">
                <a:latin typeface="Palatino Linotype"/>
                <a:cs typeface="Palatino Linotype"/>
              </a:rPr>
              <a:t>5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Palatino Linotype"/>
                <a:cs typeface="Palatino Linotype"/>
              </a:rPr>
              <a:t>K</a:t>
            </a:r>
            <a:r>
              <a:rPr sz="1800" dirty="0">
                <a:latin typeface="Palatino Linotype"/>
                <a:cs typeface="Palatino Linotype"/>
              </a:rPr>
              <a:t>iln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Palatino Linotype"/>
                <a:cs typeface="Palatino Linotype"/>
              </a:rPr>
              <a:t>D</a:t>
            </a:r>
            <a:r>
              <a:rPr sz="1800" spc="-25" dirty="0">
                <a:latin typeface="Palatino Linotype"/>
                <a:cs typeface="Palatino Linotype"/>
              </a:rPr>
              <a:t>u</a:t>
            </a:r>
            <a:r>
              <a:rPr sz="1800" dirty="0">
                <a:latin typeface="Palatino Linotype"/>
                <a:cs typeface="Palatino Linotype"/>
              </a:rPr>
              <a:t>st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3271" y="6206668"/>
            <a:ext cx="13779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9730" algn="l"/>
              </a:tabLst>
            </a:pPr>
            <a:r>
              <a:rPr sz="1800" dirty="0">
                <a:latin typeface="Palatino Linotype"/>
                <a:cs typeface="Palatino Linotype"/>
              </a:rPr>
              <a:t>6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5" dirty="0">
                <a:latin typeface="Palatino Linotype"/>
                <a:cs typeface="Palatino Linotype"/>
              </a:rPr>
              <a:t>Mi</a:t>
            </a:r>
            <a:r>
              <a:rPr sz="1800" spc="-5" dirty="0">
                <a:latin typeface="Palatino Linotype"/>
                <a:cs typeface="Palatino Linotype"/>
              </a:rPr>
              <a:t>l</a:t>
            </a:r>
            <a:r>
              <a:rPr sz="1800" dirty="0">
                <a:latin typeface="Palatino Linotype"/>
                <a:cs typeface="Palatino Linotype"/>
              </a:rPr>
              <a:t>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Palatino Linotype"/>
                <a:cs typeface="Palatino Linotype"/>
              </a:rPr>
              <a:t>S</a:t>
            </a:r>
            <a:r>
              <a:rPr sz="1800" spc="-5" dirty="0">
                <a:latin typeface="Palatino Linotype"/>
                <a:cs typeface="Palatino Linotype"/>
              </a:rPr>
              <a:t>c</a:t>
            </a:r>
            <a:r>
              <a:rPr sz="1800" dirty="0">
                <a:latin typeface="Palatino Linotype"/>
                <a:cs typeface="Palatino Linotype"/>
              </a:rPr>
              <a:t>ale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3271" y="6537066"/>
            <a:ext cx="15659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9730" algn="l"/>
              </a:tabLst>
            </a:pPr>
            <a:r>
              <a:rPr sz="1800" dirty="0">
                <a:latin typeface="Palatino Linotype"/>
                <a:cs typeface="Palatino Linotype"/>
              </a:rPr>
              <a:t>7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5" dirty="0">
                <a:latin typeface="Palatino Linotype"/>
                <a:cs typeface="Palatino Linotype"/>
              </a:rPr>
              <a:t>Mi</a:t>
            </a:r>
            <a:r>
              <a:rPr sz="1800" spc="-5" dirty="0">
                <a:latin typeface="Palatino Linotype"/>
                <a:cs typeface="Palatino Linotype"/>
              </a:rPr>
              <a:t>l</a:t>
            </a:r>
            <a:r>
              <a:rPr sz="1800" dirty="0">
                <a:latin typeface="Palatino Linotype"/>
                <a:cs typeface="Palatino Linotype"/>
              </a:rPr>
              <a:t>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Palatino Linotype"/>
                <a:cs typeface="Palatino Linotype"/>
              </a:rPr>
              <a:t>S</a:t>
            </a:r>
            <a:r>
              <a:rPr sz="1800" spc="-5" dirty="0">
                <a:latin typeface="Palatino Linotype"/>
                <a:cs typeface="Palatino Linotype"/>
              </a:rPr>
              <a:t>l</a:t>
            </a:r>
            <a:r>
              <a:rPr sz="1800" dirty="0">
                <a:latin typeface="Palatino Linotype"/>
                <a:cs typeface="Palatino Linotype"/>
              </a:rPr>
              <a:t>ud</a:t>
            </a:r>
            <a:r>
              <a:rPr sz="1800" spc="-10" dirty="0">
                <a:latin typeface="Palatino Linotype"/>
                <a:cs typeface="Palatino Linotype"/>
              </a:rPr>
              <a:t>g</a:t>
            </a:r>
            <a:r>
              <a:rPr sz="1800" dirty="0">
                <a:latin typeface="Palatino Linotype"/>
                <a:cs typeface="Palatino Linotype"/>
              </a:rPr>
              <a:t>e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26947" y="876300"/>
            <a:ext cx="5918200" cy="2254250"/>
          </a:xfrm>
          <a:custGeom>
            <a:avLst/>
            <a:gdLst/>
            <a:ahLst/>
            <a:cxnLst/>
            <a:rect l="l" t="t" r="r" b="b"/>
            <a:pathLst>
              <a:path w="5918200" h="2254250">
                <a:moveTo>
                  <a:pt x="0" y="2253995"/>
                </a:moveTo>
                <a:lnTo>
                  <a:pt x="5917691" y="2253995"/>
                </a:lnTo>
                <a:lnTo>
                  <a:pt x="5917691" y="0"/>
                </a:lnTo>
                <a:lnTo>
                  <a:pt x="0" y="0"/>
                </a:lnTo>
                <a:lnTo>
                  <a:pt x="0" y="2253995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7907" y="2174748"/>
            <a:ext cx="273050" cy="955675"/>
          </a:xfrm>
          <a:custGeom>
            <a:avLst/>
            <a:gdLst/>
            <a:ahLst/>
            <a:cxnLst/>
            <a:rect l="l" t="t" r="r" b="b"/>
            <a:pathLst>
              <a:path w="273050" h="955675">
                <a:moveTo>
                  <a:pt x="0" y="955547"/>
                </a:moveTo>
                <a:lnTo>
                  <a:pt x="272795" y="955547"/>
                </a:lnTo>
                <a:lnTo>
                  <a:pt x="272795" y="0"/>
                </a:lnTo>
                <a:lnTo>
                  <a:pt x="0" y="0"/>
                </a:lnTo>
                <a:lnTo>
                  <a:pt x="0" y="95554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44111" y="1680972"/>
            <a:ext cx="271780" cy="1449705"/>
          </a:xfrm>
          <a:custGeom>
            <a:avLst/>
            <a:gdLst/>
            <a:ahLst/>
            <a:cxnLst/>
            <a:rect l="l" t="t" r="r" b="b"/>
            <a:pathLst>
              <a:path w="271779" h="1449705">
                <a:moveTo>
                  <a:pt x="0" y="1449323"/>
                </a:moveTo>
                <a:lnTo>
                  <a:pt x="271271" y="1449323"/>
                </a:lnTo>
                <a:lnTo>
                  <a:pt x="271271" y="0"/>
                </a:lnTo>
                <a:lnTo>
                  <a:pt x="0" y="0"/>
                </a:lnTo>
                <a:lnTo>
                  <a:pt x="0" y="14493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26735" y="2311908"/>
            <a:ext cx="273050" cy="818515"/>
          </a:xfrm>
          <a:custGeom>
            <a:avLst/>
            <a:gdLst/>
            <a:ahLst/>
            <a:cxnLst/>
            <a:rect l="l" t="t" r="r" b="b"/>
            <a:pathLst>
              <a:path w="273050" h="818514">
                <a:moveTo>
                  <a:pt x="0" y="818387"/>
                </a:moveTo>
                <a:lnTo>
                  <a:pt x="272795" y="818387"/>
                </a:lnTo>
                <a:lnTo>
                  <a:pt x="272795" y="0"/>
                </a:lnTo>
                <a:lnTo>
                  <a:pt x="0" y="0"/>
                </a:lnTo>
                <a:lnTo>
                  <a:pt x="0" y="818387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82623" y="2199132"/>
            <a:ext cx="273050" cy="931544"/>
          </a:xfrm>
          <a:custGeom>
            <a:avLst/>
            <a:gdLst/>
            <a:ahLst/>
            <a:cxnLst/>
            <a:rect l="l" t="t" r="r" b="b"/>
            <a:pathLst>
              <a:path w="273050" h="931544">
                <a:moveTo>
                  <a:pt x="272795" y="0"/>
                </a:moveTo>
                <a:lnTo>
                  <a:pt x="0" y="0"/>
                </a:lnTo>
                <a:lnTo>
                  <a:pt x="0" y="931163"/>
                </a:lnTo>
                <a:lnTo>
                  <a:pt x="272795" y="931163"/>
                </a:lnTo>
                <a:lnTo>
                  <a:pt x="27279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77339" y="1808988"/>
            <a:ext cx="273050" cy="1321435"/>
          </a:xfrm>
          <a:custGeom>
            <a:avLst/>
            <a:gdLst/>
            <a:ahLst/>
            <a:cxnLst/>
            <a:rect l="l" t="t" r="r" b="b"/>
            <a:pathLst>
              <a:path w="273050" h="1321435">
                <a:moveTo>
                  <a:pt x="272795" y="0"/>
                </a:moveTo>
                <a:lnTo>
                  <a:pt x="0" y="0"/>
                </a:lnTo>
                <a:lnTo>
                  <a:pt x="0" y="1321307"/>
                </a:lnTo>
                <a:lnTo>
                  <a:pt x="272795" y="1321307"/>
                </a:lnTo>
                <a:lnTo>
                  <a:pt x="27279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72055" y="1871472"/>
            <a:ext cx="271780" cy="1259205"/>
          </a:xfrm>
          <a:custGeom>
            <a:avLst/>
            <a:gdLst/>
            <a:ahLst/>
            <a:cxnLst/>
            <a:rect l="l" t="t" r="r" b="b"/>
            <a:pathLst>
              <a:path w="271780" h="1259205">
                <a:moveTo>
                  <a:pt x="271271" y="0"/>
                </a:moveTo>
                <a:lnTo>
                  <a:pt x="0" y="0"/>
                </a:lnTo>
                <a:lnTo>
                  <a:pt x="0" y="1258823"/>
                </a:lnTo>
                <a:lnTo>
                  <a:pt x="271271" y="1258823"/>
                </a:lnTo>
                <a:lnTo>
                  <a:pt x="27127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66772" y="1860804"/>
            <a:ext cx="271780" cy="1270000"/>
          </a:xfrm>
          <a:custGeom>
            <a:avLst/>
            <a:gdLst/>
            <a:ahLst/>
            <a:cxnLst/>
            <a:rect l="l" t="t" r="r" b="b"/>
            <a:pathLst>
              <a:path w="271780" h="1270000">
                <a:moveTo>
                  <a:pt x="271271" y="0"/>
                </a:moveTo>
                <a:lnTo>
                  <a:pt x="0" y="0"/>
                </a:lnTo>
                <a:lnTo>
                  <a:pt x="0" y="1269491"/>
                </a:lnTo>
                <a:lnTo>
                  <a:pt x="271271" y="1269491"/>
                </a:lnTo>
                <a:lnTo>
                  <a:pt x="27127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59963" y="1967484"/>
            <a:ext cx="273050" cy="1163320"/>
          </a:xfrm>
          <a:custGeom>
            <a:avLst/>
            <a:gdLst/>
            <a:ahLst/>
            <a:cxnLst/>
            <a:rect l="l" t="t" r="r" b="b"/>
            <a:pathLst>
              <a:path w="273050" h="1163320">
                <a:moveTo>
                  <a:pt x="272795" y="0"/>
                </a:moveTo>
                <a:lnTo>
                  <a:pt x="0" y="0"/>
                </a:lnTo>
                <a:lnTo>
                  <a:pt x="0" y="1162811"/>
                </a:lnTo>
                <a:lnTo>
                  <a:pt x="272795" y="1162811"/>
                </a:lnTo>
                <a:lnTo>
                  <a:pt x="27279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54679" y="2110740"/>
            <a:ext cx="273050" cy="1019810"/>
          </a:xfrm>
          <a:custGeom>
            <a:avLst/>
            <a:gdLst/>
            <a:ahLst/>
            <a:cxnLst/>
            <a:rect l="l" t="t" r="r" b="b"/>
            <a:pathLst>
              <a:path w="273050" h="1019810">
                <a:moveTo>
                  <a:pt x="272795" y="0"/>
                </a:moveTo>
                <a:lnTo>
                  <a:pt x="0" y="0"/>
                </a:lnTo>
                <a:lnTo>
                  <a:pt x="0" y="1019555"/>
                </a:lnTo>
                <a:lnTo>
                  <a:pt x="272795" y="1019555"/>
                </a:lnTo>
                <a:lnTo>
                  <a:pt x="27279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49395" y="1953768"/>
            <a:ext cx="273050" cy="1176655"/>
          </a:xfrm>
          <a:custGeom>
            <a:avLst/>
            <a:gdLst/>
            <a:ahLst/>
            <a:cxnLst/>
            <a:rect l="l" t="t" r="r" b="b"/>
            <a:pathLst>
              <a:path w="273050" h="1176655">
                <a:moveTo>
                  <a:pt x="272795" y="0"/>
                </a:moveTo>
                <a:lnTo>
                  <a:pt x="0" y="0"/>
                </a:lnTo>
                <a:lnTo>
                  <a:pt x="0" y="1176527"/>
                </a:lnTo>
                <a:lnTo>
                  <a:pt x="272795" y="1176527"/>
                </a:lnTo>
                <a:lnTo>
                  <a:pt x="27279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38827" y="1539240"/>
            <a:ext cx="271780" cy="1591310"/>
          </a:xfrm>
          <a:custGeom>
            <a:avLst/>
            <a:gdLst/>
            <a:ahLst/>
            <a:cxnLst/>
            <a:rect l="l" t="t" r="r" b="b"/>
            <a:pathLst>
              <a:path w="271779" h="1591310">
                <a:moveTo>
                  <a:pt x="271271" y="0"/>
                </a:moveTo>
                <a:lnTo>
                  <a:pt x="0" y="0"/>
                </a:lnTo>
                <a:lnTo>
                  <a:pt x="0" y="1591055"/>
                </a:lnTo>
                <a:lnTo>
                  <a:pt x="271271" y="1591055"/>
                </a:lnTo>
                <a:lnTo>
                  <a:pt x="27127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33544" y="1588008"/>
            <a:ext cx="271780" cy="1542415"/>
          </a:xfrm>
          <a:custGeom>
            <a:avLst/>
            <a:gdLst/>
            <a:ahLst/>
            <a:cxnLst/>
            <a:rect l="l" t="t" r="r" b="b"/>
            <a:pathLst>
              <a:path w="271779" h="1542414">
                <a:moveTo>
                  <a:pt x="271271" y="0"/>
                </a:moveTo>
                <a:lnTo>
                  <a:pt x="0" y="0"/>
                </a:lnTo>
                <a:lnTo>
                  <a:pt x="0" y="1542287"/>
                </a:lnTo>
                <a:lnTo>
                  <a:pt x="271271" y="1542287"/>
                </a:lnTo>
                <a:lnTo>
                  <a:pt x="27127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21451" y="2100072"/>
            <a:ext cx="273050" cy="1030605"/>
          </a:xfrm>
          <a:custGeom>
            <a:avLst/>
            <a:gdLst/>
            <a:ahLst/>
            <a:cxnLst/>
            <a:rect l="l" t="t" r="r" b="b"/>
            <a:pathLst>
              <a:path w="273050" h="1030605">
                <a:moveTo>
                  <a:pt x="272795" y="0"/>
                </a:moveTo>
                <a:lnTo>
                  <a:pt x="0" y="0"/>
                </a:lnTo>
                <a:lnTo>
                  <a:pt x="0" y="1030223"/>
                </a:lnTo>
                <a:lnTo>
                  <a:pt x="272795" y="1030223"/>
                </a:lnTo>
                <a:lnTo>
                  <a:pt x="27279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16167" y="1341120"/>
            <a:ext cx="273050" cy="1789430"/>
          </a:xfrm>
          <a:custGeom>
            <a:avLst/>
            <a:gdLst/>
            <a:ahLst/>
            <a:cxnLst/>
            <a:rect l="l" t="t" r="r" b="b"/>
            <a:pathLst>
              <a:path w="273050" h="1789430">
                <a:moveTo>
                  <a:pt x="272795" y="0"/>
                </a:moveTo>
                <a:lnTo>
                  <a:pt x="0" y="0"/>
                </a:lnTo>
                <a:lnTo>
                  <a:pt x="0" y="1789175"/>
                </a:lnTo>
                <a:lnTo>
                  <a:pt x="272795" y="1789175"/>
                </a:lnTo>
                <a:lnTo>
                  <a:pt x="27279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10883" y="1658112"/>
            <a:ext cx="271780" cy="1472565"/>
          </a:xfrm>
          <a:custGeom>
            <a:avLst/>
            <a:gdLst/>
            <a:ahLst/>
            <a:cxnLst/>
            <a:rect l="l" t="t" r="r" b="b"/>
            <a:pathLst>
              <a:path w="271779" h="1472564">
                <a:moveTo>
                  <a:pt x="271271" y="0"/>
                </a:moveTo>
                <a:lnTo>
                  <a:pt x="0" y="0"/>
                </a:lnTo>
                <a:lnTo>
                  <a:pt x="0" y="1472183"/>
                </a:lnTo>
                <a:lnTo>
                  <a:pt x="271271" y="1472183"/>
                </a:lnTo>
                <a:lnTo>
                  <a:pt x="27127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6947" y="3130296"/>
            <a:ext cx="5918200" cy="0"/>
          </a:xfrm>
          <a:custGeom>
            <a:avLst/>
            <a:gdLst/>
            <a:ahLst/>
            <a:cxnLst/>
            <a:rect l="l" t="t" r="r" b="b"/>
            <a:pathLst>
              <a:path w="5918200">
                <a:moveTo>
                  <a:pt x="0" y="0"/>
                </a:moveTo>
                <a:lnTo>
                  <a:pt x="5917691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76422" y="1988435"/>
            <a:ext cx="295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3F3F3F"/>
                </a:solidFill>
                <a:latin typeface="Calibri"/>
                <a:cs typeface="Calibri"/>
              </a:rPr>
              <a:t>424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71139" y="2579366"/>
            <a:ext cx="295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3F3F3F"/>
                </a:solidFill>
                <a:latin typeface="Calibri"/>
                <a:cs typeface="Calibri"/>
              </a:rPr>
              <a:t>413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565534" y="2384675"/>
            <a:ext cx="295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3F3F3F"/>
                </a:solidFill>
                <a:latin typeface="Calibri"/>
                <a:cs typeface="Calibri"/>
              </a:rPr>
              <a:t>586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959988" y="2410202"/>
            <a:ext cx="69024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3F3F3F"/>
                </a:solidFill>
                <a:latin typeface="Calibri"/>
                <a:cs typeface="Calibri"/>
              </a:rPr>
              <a:t>55</a:t>
            </a:r>
            <a:r>
              <a:rPr sz="1400" b="1" dirty="0">
                <a:solidFill>
                  <a:srgbClr val="3F3F3F"/>
                </a:solidFill>
                <a:latin typeface="Calibri"/>
                <a:cs typeface="Calibri"/>
              </a:rPr>
              <a:t>8</a:t>
            </a:r>
            <a:r>
              <a:rPr sz="1400" b="1" dirty="0">
                <a:solidFill>
                  <a:srgbClr val="3F3F3F"/>
                </a:solidFill>
                <a:latin typeface="Times New Roman"/>
                <a:cs typeface="Times New Roman"/>
              </a:rPr>
              <a:t>  </a:t>
            </a:r>
            <a:r>
              <a:rPr sz="1400" b="1" spc="-7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100" b="1" spc="-7" baseline="1984" dirty="0">
                <a:solidFill>
                  <a:srgbClr val="3F3F3F"/>
                </a:solidFill>
                <a:latin typeface="Calibri"/>
                <a:cs typeface="Calibri"/>
              </a:rPr>
              <a:t>563</a:t>
            </a:r>
            <a:endParaRPr sz="2100" baseline="1984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749044" y="2463059"/>
            <a:ext cx="29527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3F3F3F"/>
                </a:solidFill>
                <a:latin typeface="Calibri"/>
                <a:cs typeface="Calibri"/>
              </a:rPr>
              <a:t>516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143506" y="2535551"/>
            <a:ext cx="295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3F3F3F"/>
                </a:solidFill>
                <a:latin typeface="Calibri"/>
                <a:cs typeface="Calibri"/>
              </a:rPr>
              <a:t>452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538222" y="2456553"/>
            <a:ext cx="295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3F3F3F"/>
                </a:solidFill>
                <a:latin typeface="Calibri"/>
                <a:cs typeface="Calibri"/>
              </a:rPr>
              <a:t>522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89075" y="780783"/>
            <a:ext cx="4025265" cy="1105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631565" algn="ctr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1000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R="3541395" algn="ctr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800</a:t>
            </a:r>
            <a:endParaRPr sz="1400" dirty="0">
              <a:latin typeface="Calibri"/>
              <a:cs typeface="Calibri"/>
            </a:endParaRPr>
          </a:p>
          <a:p>
            <a:pPr marR="5080" algn="r">
              <a:lnSpc>
                <a:spcPts val="1660"/>
              </a:lnSpc>
              <a:spcBef>
                <a:spcPts val="229"/>
              </a:spcBef>
            </a:pPr>
            <a:r>
              <a:rPr sz="1400" b="1" spc="-5" dirty="0">
                <a:solidFill>
                  <a:srgbClr val="3F3F3F"/>
                </a:solidFill>
                <a:latin typeface="Calibri"/>
                <a:cs typeface="Calibri"/>
              </a:rPr>
              <a:t>643</a:t>
            </a:r>
            <a:endParaRPr sz="1400" dirty="0">
              <a:latin typeface="Calibri"/>
              <a:cs typeface="Calibri"/>
            </a:endParaRPr>
          </a:p>
          <a:p>
            <a:pPr marR="3541395" algn="ctr">
              <a:lnSpc>
                <a:spcPts val="1660"/>
              </a:lnSpc>
            </a:pPr>
            <a:r>
              <a:rPr sz="1400" b="1" spc="-5" dirty="0">
                <a:latin typeface="Calibri"/>
                <a:cs typeface="Calibri"/>
              </a:rPr>
              <a:t>600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317622" y="2074668"/>
            <a:ext cx="295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3F3F3F"/>
                </a:solidFill>
                <a:latin typeface="Calibri"/>
                <a:cs typeface="Calibri"/>
              </a:rPr>
              <a:t>706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721482" y="2077716"/>
            <a:ext cx="66230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3F3F3F"/>
                </a:solidFill>
                <a:latin typeface="Calibri"/>
                <a:cs typeface="Calibri"/>
              </a:rPr>
              <a:t>68</a:t>
            </a:r>
            <a:r>
              <a:rPr sz="1400" b="1" dirty="0">
                <a:solidFill>
                  <a:srgbClr val="3F3F3F"/>
                </a:solidFill>
                <a:latin typeface="Calibri"/>
                <a:cs typeface="Calibri"/>
              </a:rPr>
              <a:t>4</a:t>
            </a:r>
            <a:r>
              <a:rPr sz="1400" b="1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b="1" spc="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100" b="1" spc="-7" baseline="3968" dirty="0">
                <a:solidFill>
                  <a:srgbClr val="3F3F3F"/>
                </a:solidFill>
                <a:latin typeface="Calibri"/>
                <a:cs typeface="Calibri"/>
              </a:rPr>
              <a:t>363</a:t>
            </a:r>
            <a:endParaRPr sz="2100" baseline="3968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510534" y="2529963"/>
            <a:ext cx="295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3F3F3F"/>
                </a:solidFill>
                <a:latin typeface="Calibri"/>
                <a:cs typeface="Calibri"/>
              </a:rPr>
              <a:t>457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905000" y="2149986"/>
            <a:ext cx="295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3F3F3F"/>
                </a:solidFill>
                <a:latin typeface="Calibri"/>
                <a:cs typeface="Calibri"/>
              </a:rPr>
              <a:t>794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299713" y="2531893"/>
            <a:ext cx="29527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3F3F3F"/>
                </a:solidFill>
                <a:latin typeface="Calibri"/>
                <a:cs typeface="Calibri"/>
              </a:rPr>
              <a:t>653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59430" y="3035424"/>
            <a:ext cx="1162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79301" y="2584319"/>
            <a:ext cx="295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200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79301" y="2133465"/>
            <a:ext cx="295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400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07862" y="3266572"/>
            <a:ext cx="2113595" cy="5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689229" y="3319119"/>
            <a:ext cx="215265" cy="229870"/>
          </a:xfrm>
          <a:custGeom>
            <a:avLst/>
            <a:gdLst/>
            <a:ahLst/>
            <a:cxnLst/>
            <a:rect l="l" t="t" r="r" b="b"/>
            <a:pathLst>
              <a:path w="215264" h="229870">
                <a:moveTo>
                  <a:pt x="16001" y="121310"/>
                </a:moveTo>
                <a:lnTo>
                  <a:pt x="14096" y="121310"/>
                </a:lnTo>
                <a:lnTo>
                  <a:pt x="13334" y="121919"/>
                </a:lnTo>
                <a:lnTo>
                  <a:pt x="12441" y="122224"/>
                </a:lnTo>
                <a:lnTo>
                  <a:pt x="11429" y="122834"/>
                </a:lnTo>
                <a:lnTo>
                  <a:pt x="10405" y="124053"/>
                </a:lnTo>
                <a:lnTo>
                  <a:pt x="9262" y="124967"/>
                </a:lnTo>
                <a:lnTo>
                  <a:pt x="7869" y="126187"/>
                </a:lnTo>
                <a:lnTo>
                  <a:pt x="4821" y="129235"/>
                </a:lnTo>
                <a:lnTo>
                  <a:pt x="3547" y="130454"/>
                </a:lnTo>
                <a:lnTo>
                  <a:pt x="1523" y="132892"/>
                </a:lnTo>
                <a:lnTo>
                  <a:pt x="880" y="133807"/>
                </a:lnTo>
                <a:lnTo>
                  <a:pt x="118" y="135635"/>
                </a:lnTo>
                <a:lnTo>
                  <a:pt x="0" y="136245"/>
                </a:lnTo>
                <a:lnTo>
                  <a:pt x="0" y="137464"/>
                </a:lnTo>
                <a:lnTo>
                  <a:pt x="249" y="137769"/>
                </a:lnTo>
                <a:lnTo>
                  <a:pt x="630" y="138074"/>
                </a:lnTo>
                <a:lnTo>
                  <a:pt x="55363" y="192938"/>
                </a:lnTo>
                <a:lnTo>
                  <a:pt x="61840" y="203911"/>
                </a:lnTo>
                <a:lnTo>
                  <a:pt x="61721" y="205130"/>
                </a:lnTo>
                <a:lnTo>
                  <a:pt x="60697" y="207568"/>
                </a:lnTo>
                <a:lnTo>
                  <a:pt x="59816" y="208483"/>
                </a:lnTo>
                <a:lnTo>
                  <a:pt x="58673" y="209702"/>
                </a:lnTo>
                <a:lnTo>
                  <a:pt x="57649" y="210921"/>
                </a:lnTo>
                <a:lnTo>
                  <a:pt x="55363" y="212140"/>
                </a:lnTo>
                <a:lnTo>
                  <a:pt x="53339" y="213359"/>
                </a:lnTo>
                <a:lnTo>
                  <a:pt x="50672" y="214274"/>
                </a:lnTo>
                <a:lnTo>
                  <a:pt x="49148" y="214579"/>
                </a:lnTo>
                <a:lnTo>
                  <a:pt x="48636" y="214883"/>
                </a:lnTo>
                <a:lnTo>
                  <a:pt x="48255" y="215188"/>
                </a:lnTo>
                <a:lnTo>
                  <a:pt x="47874" y="215798"/>
                </a:lnTo>
                <a:lnTo>
                  <a:pt x="47624" y="216103"/>
                </a:lnTo>
                <a:lnTo>
                  <a:pt x="47624" y="216712"/>
                </a:lnTo>
                <a:lnTo>
                  <a:pt x="47493" y="217017"/>
                </a:lnTo>
                <a:lnTo>
                  <a:pt x="47743" y="217627"/>
                </a:lnTo>
                <a:lnTo>
                  <a:pt x="48124" y="218236"/>
                </a:lnTo>
                <a:lnTo>
                  <a:pt x="48505" y="219151"/>
                </a:lnTo>
                <a:lnTo>
                  <a:pt x="49148" y="220065"/>
                </a:lnTo>
                <a:lnTo>
                  <a:pt x="54601" y="225856"/>
                </a:lnTo>
                <a:lnTo>
                  <a:pt x="55494" y="226466"/>
                </a:lnTo>
                <a:lnTo>
                  <a:pt x="57018" y="227990"/>
                </a:lnTo>
                <a:lnTo>
                  <a:pt x="57649" y="228295"/>
                </a:lnTo>
                <a:lnTo>
                  <a:pt x="58292" y="228904"/>
                </a:lnTo>
                <a:lnTo>
                  <a:pt x="58792" y="228904"/>
                </a:lnTo>
                <a:lnTo>
                  <a:pt x="59435" y="229209"/>
                </a:lnTo>
                <a:lnTo>
                  <a:pt x="59816" y="229514"/>
                </a:lnTo>
                <a:lnTo>
                  <a:pt x="62602" y="229514"/>
                </a:lnTo>
                <a:lnTo>
                  <a:pt x="63626" y="228904"/>
                </a:lnTo>
                <a:lnTo>
                  <a:pt x="64769" y="228599"/>
                </a:lnTo>
                <a:lnTo>
                  <a:pt x="65912" y="227990"/>
                </a:lnTo>
                <a:lnTo>
                  <a:pt x="67174" y="227380"/>
                </a:lnTo>
                <a:lnTo>
                  <a:pt x="68448" y="226466"/>
                </a:lnTo>
                <a:lnTo>
                  <a:pt x="69841" y="225856"/>
                </a:lnTo>
                <a:lnTo>
                  <a:pt x="71246" y="224637"/>
                </a:lnTo>
                <a:lnTo>
                  <a:pt x="72639" y="223723"/>
                </a:lnTo>
                <a:lnTo>
                  <a:pt x="75175" y="221284"/>
                </a:lnTo>
                <a:lnTo>
                  <a:pt x="78985" y="217322"/>
                </a:lnTo>
                <a:lnTo>
                  <a:pt x="81783" y="213664"/>
                </a:lnTo>
                <a:lnTo>
                  <a:pt x="84831" y="206349"/>
                </a:lnTo>
                <a:lnTo>
                  <a:pt x="85462" y="202691"/>
                </a:lnTo>
                <a:lnTo>
                  <a:pt x="84962" y="199034"/>
                </a:lnTo>
                <a:lnTo>
                  <a:pt x="84581" y="195376"/>
                </a:lnTo>
                <a:lnTo>
                  <a:pt x="16882" y="121919"/>
                </a:lnTo>
                <a:lnTo>
                  <a:pt x="16501" y="121615"/>
                </a:lnTo>
                <a:lnTo>
                  <a:pt x="16001" y="121310"/>
                </a:lnTo>
                <a:close/>
              </a:path>
              <a:path w="215264" h="229870">
                <a:moveTo>
                  <a:pt x="77080" y="59435"/>
                </a:moveTo>
                <a:lnTo>
                  <a:pt x="75437" y="59435"/>
                </a:lnTo>
                <a:lnTo>
                  <a:pt x="74675" y="60045"/>
                </a:lnTo>
                <a:lnTo>
                  <a:pt x="37206" y="97535"/>
                </a:lnTo>
                <a:lnTo>
                  <a:pt x="34789" y="103936"/>
                </a:lnTo>
                <a:lnTo>
                  <a:pt x="35682" y="105765"/>
                </a:lnTo>
                <a:lnTo>
                  <a:pt x="37456" y="107594"/>
                </a:lnTo>
                <a:lnTo>
                  <a:pt x="109727" y="179831"/>
                </a:lnTo>
                <a:lnTo>
                  <a:pt x="110108" y="180136"/>
                </a:lnTo>
                <a:lnTo>
                  <a:pt x="110608" y="180441"/>
                </a:lnTo>
                <a:lnTo>
                  <a:pt x="112513" y="180441"/>
                </a:lnTo>
                <a:lnTo>
                  <a:pt x="122169" y="172516"/>
                </a:lnTo>
                <a:lnTo>
                  <a:pt x="123312" y="171297"/>
                </a:lnTo>
                <a:lnTo>
                  <a:pt x="124205" y="170078"/>
                </a:lnTo>
                <a:lnTo>
                  <a:pt x="125217" y="169163"/>
                </a:lnTo>
                <a:lnTo>
                  <a:pt x="125848" y="167944"/>
                </a:lnTo>
                <a:lnTo>
                  <a:pt x="126610" y="166420"/>
                </a:lnTo>
                <a:lnTo>
                  <a:pt x="126872" y="165506"/>
                </a:lnTo>
                <a:lnTo>
                  <a:pt x="126610" y="164287"/>
                </a:lnTo>
                <a:lnTo>
                  <a:pt x="126360" y="163982"/>
                </a:lnTo>
                <a:lnTo>
                  <a:pt x="125979" y="163372"/>
                </a:lnTo>
                <a:lnTo>
                  <a:pt x="96261" y="133807"/>
                </a:lnTo>
                <a:lnTo>
                  <a:pt x="109368" y="120700"/>
                </a:lnTo>
                <a:lnTo>
                  <a:pt x="83307" y="120700"/>
                </a:lnTo>
                <a:lnTo>
                  <a:pt x="61840" y="99364"/>
                </a:lnTo>
                <a:lnTo>
                  <a:pt x="87879" y="73456"/>
                </a:lnTo>
                <a:lnTo>
                  <a:pt x="88260" y="72847"/>
                </a:lnTo>
                <a:lnTo>
                  <a:pt x="88510" y="72542"/>
                </a:lnTo>
                <a:lnTo>
                  <a:pt x="88510" y="71323"/>
                </a:lnTo>
                <a:lnTo>
                  <a:pt x="88391" y="70713"/>
                </a:lnTo>
                <a:lnTo>
                  <a:pt x="88129" y="70103"/>
                </a:lnTo>
                <a:lnTo>
                  <a:pt x="87879" y="69494"/>
                </a:lnTo>
                <a:lnTo>
                  <a:pt x="87367" y="68579"/>
                </a:lnTo>
                <a:lnTo>
                  <a:pt x="85843" y="66751"/>
                </a:lnTo>
                <a:lnTo>
                  <a:pt x="84962" y="65531"/>
                </a:lnTo>
                <a:lnTo>
                  <a:pt x="82414" y="63093"/>
                </a:lnTo>
                <a:lnTo>
                  <a:pt x="80390" y="61264"/>
                </a:lnTo>
                <a:lnTo>
                  <a:pt x="79366" y="60655"/>
                </a:lnTo>
                <a:lnTo>
                  <a:pt x="78604" y="60045"/>
                </a:lnTo>
                <a:lnTo>
                  <a:pt x="77080" y="59435"/>
                </a:lnTo>
                <a:close/>
              </a:path>
              <a:path w="215264" h="229870">
                <a:moveTo>
                  <a:pt x="136397" y="0"/>
                </a:moveTo>
                <a:lnTo>
                  <a:pt x="135373" y="0"/>
                </a:lnTo>
                <a:lnTo>
                  <a:pt x="134361" y="304"/>
                </a:lnTo>
                <a:lnTo>
                  <a:pt x="133980" y="609"/>
                </a:lnTo>
                <a:lnTo>
                  <a:pt x="94225" y="40538"/>
                </a:lnTo>
                <a:lnTo>
                  <a:pt x="92963" y="41757"/>
                </a:lnTo>
                <a:lnTo>
                  <a:pt x="92201" y="43281"/>
                </a:lnTo>
                <a:lnTo>
                  <a:pt x="92070" y="45110"/>
                </a:lnTo>
                <a:lnTo>
                  <a:pt x="91939" y="46634"/>
                </a:lnTo>
                <a:lnTo>
                  <a:pt x="92701" y="48463"/>
                </a:lnTo>
                <a:lnTo>
                  <a:pt x="94606" y="50291"/>
                </a:lnTo>
                <a:lnTo>
                  <a:pt x="163948" y="119786"/>
                </a:lnTo>
                <a:lnTo>
                  <a:pt x="165853" y="121615"/>
                </a:lnTo>
                <a:lnTo>
                  <a:pt x="167639" y="122529"/>
                </a:lnTo>
                <a:lnTo>
                  <a:pt x="169282" y="122224"/>
                </a:lnTo>
                <a:lnTo>
                  <a:pt x="171068" y="122224"/>
                </a:lnTo>
                <a:lnTo>
                  <a:pt x="172592" y="121310"/>
                </a:lnTo>
                <a:lnTo>
                  <a:pt x="173985" y="120091"/>
                </a:lnTo>
                <a:lnTo>
                  <a:pt x="197805" y="96316"/>
                </a:lnTo>
                <a:lnTo>
                  <a:pt x="172592" y="96316"/>
                </a:lnTo>
                <a:lnTo>
                  <a:pt x="150113" y="73761"/>
                </a:lnTo>
                <a:lnTo>
                  <a:pt x="162571" y="61264"/>
                </a:lnTo>
                <a:lnTo>
                  <a:pt x="137659" y="61264"/>
                </a:lnTo>
                <a:lnTo>
                  <a:pt x="118228" y="41757"/>
                </a:lnTo>
                <a:lnTo>
                  <a:pt x="146684" y="13411"/>
                </a:lnTo>
                <a:lnTo>
                  <a:pt x="147065" y="13106"/>
                </a:lnTo>
                <a:lnTo>
                  <a:pt x="147315" y="12496"/>
                </a:lnTo>
                <a:lnTo>
                  <a:pt x="147315" y="12191"/>
                </a:lnTo>
                <a:lnTo>
                  <a:pt x="147446" y="11582"/>
                </a:lnTo>
                <a:lnTo>
                  <a:pt x="147315" y="10972"/>
                </a:lnTo>
                <a:lnTo>
                  <a:pt x="147065" y="10058"/>
                </a:lnTo>
                <a:lnTo>
                  <a:pt x="146303" y="8839"/>
                </a:lnTo>
                <a:lnTo>
                  <a:pt x="145541" y="7924"/>
                </a:lnTo>
                <a:lnTo>
                  <a:pt x="144898" y="7010"/>
                </a:lnTo>
                <a:lnTo>
                  <a:pt x="143886" y="5791"/>
                </a:lnTo>
                <a:lnTo>
                  <a:pt x="142743" y="4876"/>
                </a:lnTo>
                <a:lnTo>
                  <a:pt x="141600" y="3352"/>
                </a:lnTo>
                <a:lnTo>
                  <a:pt x="140457" y="2438"/>
                </a:lnTo>
                <a:lnTo>
                  <a:pt x="138683" y="1219"/>
                </a:lnTo>
                <a:lnTo>
                  <a:pt x="137921" y="609"/>
                </a:lnTo>
                <a:lnTo>
                  <a:pt x="136397" y="0"/>
                </a:lnTo>
                <a:close/>
              </a:path>
              <a:path w="215264" h="229870">
                <a:moveTo>
                  <a:pt x="109465" y="95402"/>
                </a:moveTo>
                <a:lnTo>
                  <a:pt x="108453" y="95707"/>
                </a:lnTo>
                <a:lnTo>
                  <a:pt x="107691" y="96316"/>
                </a:lnTo>
                <a:lnTo>
                  <a:pt x="83307" y="120700"/>
                </a:lnTo>
                <a:lnTo>
                  <a:pt x="109368" y="120700"/>
                </a:lnTo>
                <a:lnTo>
                  <a:pt x="120645" y="109423"/>
                </a:lnTo>
                <a:lnTo>
                  <a:pt x="121026" y="109118"/>
                </a:lnTo>
                <a:lnTo>
                  <a:pt x="121276" y="108508"/>
                </a:lnTo>
                <a:lnTo>
                  <a:pt x="121276" y="107899"/>
                </a:lnTo>
                <a:lnTo>
                  <a:pt x="121407" y="107594"/>
                </a:lnTo>
                <a:lnTo>
                  <a:pt x="121276" y="106984"/>
                </a:lnTo>
                <a:lnTo>
                  <a:pt x="121026" y="106070"/>
                </a:lnTo>
                <a:lnTo>
                  <a:pt x="120645" y="105460"/>
                </a:lnTo>
                <a:lnTo>
                  <a:pt x="120133" y="104546"/>
                </a:lnTo>
                <a:lnTo>
                  <a:pt x="119371" y="103631"/>
                </a:lnTo>
                <a:lnTo>
                  <a:pt x="118740" y="102717"/>
                </a:lnTo>
                <a:lnTo>
                  <a:pt x="117728" y="101498"/>
                </a:lnTo>
                <a:lnTo>
                  <a:pt x="116454" y="100279"/>
                </a:lnTo>
                <a:lnTo>
                  <a:pt x="115311" y="99059"/>
                </a:lnTo>
                <a:lnTo>
                  <a:pt x="114168" y="98145"/>
                </a:lnTo>
                <a:lnTo>
                  <a:pt x="113275" y="97535"/>
                </a:lnTo>
                <a:lnTo>
                  <a:pt x="112394" y="96621"/>
                </a:lnTo>
                <a:lnTo>
                  <a:pt x="111501" y="96316"/>
                </a:lnTo>
                <a:lnTo>
                  <a:pt x="110870" y="96011"/>
                </a:lnTo>
                <a:lnTo>
                  <a:pt x="110108" y="95707"/>
                </a:lnTo>
                <a:lnTo>
                  <a:pt x="109465" y="95402"/>
                </a:lnTo>
                <a:close/>
              </a:path>
              <a:path w="215264" h="229870">
                <a:moveTo>
                  <a:pt x="203703" y="66751"/>
                </a:moveTo>
                <a:lnTo>
                  <a:pt x="202048" y="66751"/>
                </a:lnTo>
                <a:lnTo>
                  <a:pt x="201286" y="67360"/>
                </a:lnTo>
                <a:lnTo>
                  <a:pt x="172592" y="96316"/>
                </a:lnTo>
                <a:lnTo>
                  <a:pt x="197805" y="96316"/>
                </a:lnTo>
                <a:lnTo>
                  <a:pt x="213990" y="80162"/>
                </a:lnTo>
                <a:lnTo>
                  <a:pt x="214371" y="79857"/>
                </a:lnTo>
                <a:lnTo>
                  <a:pt x="214502" y="79247"/>
                </a:lnTo>
                <a:lnTo>
                  <a:pt x="214621" y="78638"/>
                </a:lnTo>
                <a:lnTo>
                  <a:pt x="214752" y="78333"/>
                </a:lnTo>
                <a:lnTo>
                  <a:pt x="214621" y="77723"/>
                </a:lnTo>
                <a:lnTo>
                  <a:pt x="214371" y="76809"/>
                </a:lnTo>
                <a:lnTo>
                  <a:pt x="213990" y="76199"/>
                </a:lnTo>
                <a:lnTo>
                  <a:pt x="213478" y="75590"/>
                </a:lnTo>
                <a:lnTo>
                  <a:pt x="212847" y="74371"/>
                </a:lnTo>
                <a:lnTo>
                  <a:pt x="212085" y="73456"/>
                </a:lnTo>
                <a:lnTo>
                  <a:pt x="211192" y="72542"/>
                </a:lnTo>
                <a:lnTo>
                  <a:pt x="210049" y="71323"/>
                </a:lnTo>
                <a:lnTo>
                  <a:pt x="208787" y="70103"/>
                </a:lnTo>
                <a:lnTo>
                  <a:pt x="207763" y="69189"/>
                </a:lnTo>
                <a:lnTo>
                  <a:pt x="205096" y="67360"/>
                </a:lnTo>
                <a:lnTo>
                  <a:pt x="204465" y="67055"/>
                </a:lnTo>
                <a:lnTo>
                  <a:pt x="203703" y="66751"/>
                </a:lnTo>
                <a:close/>
              </a:path>
              <a:path w="215264" h="229870">
                <a:moveTo>
                  <a:pt x="164329" y="36575"/>
                </a:moveTo>
                <a:lnTo>
                  <a:pt x="162555" y="36575"/>
                </a:lnTo>
                <a:lnTo>
                  <a:pt x="161793" y="37185"/>
                </a:lnTo>
                <a:lnTo>
                  <a:pt x="137659" y="61264"/>
                </a:lnTo>
                <a:lnTo>
                  <a:pt x="162571" y="61264"/>
                </a:lnTo>
                <a:lnTo>
                  <a:pt x="174116" y="49682"/>
                </a:lnTo>
                <a:lnTo>
                  <a:pt x="174497" y="49072"/>
                </a:lnTo>
                <a:lnTo>
                  <a:pt x="174747" y="48767"/>
                </a:lnTo>
                <a:lnTo>
                  <a:pt x="174878" y="48158"/>
                </a:lnTo>
                <a:lnTo>
                  <a:pt x="174997" y="47853"/>
                </a:lnTo>
                <a:lnTo>
                  <a:pt x="174878" y="47243"/>
                </a:lnTo>
                <a:lnTo>
                  <a:pt x="174616" y="46634"/>
                </a:lnTo>
                <a:lnTo>
                  <a:pt x="174366" y="45719"/>
                </a:lnTo>
                <a:lnTo>
                  <a:pt x="173854" y="45110"/>
                </a:lnTo>
                <a:lnTo>
                  <a:pt x="172592" y="43281"/>
                </a:lnTo>
                <a:lnTo>
                  <a:pt x="171568" y="42062"/>
                </a:lnTo>
                <a:lnTo>
                  <a:pt x="170425" y="41147"/>
                </a:lnTo>
                <a:lnTo>
                  <a:pt x="168270" y="39014"/>
                </a:lnTo>
                <a:lnTo>
                  <a:pt x="167377" y="38404"/>
                </a:lnTo>
                <a:lnTo>
                  <a:pt x="166496" y="37490"/>
                </a:lnTo>
                <a:lnTo>
                  <a:pt x="165603" y="37185"/>
                </a:lnTo>
                <a:lnTo>
                  <a:pt x="164329" y="36575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997457" y="3320613"/>
            <a:ext cx="722625" cy="4558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882389" y="3292906"/>
            <a:ext cx="223520" cy="208915"/>
          </a:xfrm>
          <a:custGeom>
            <a:avLst/>
            <a:gdLst/>
            <a:ahLst/>
            <a:cxnLst/>
            <a:rect l="l" t="t" r="r" b="b"/>
            <a:pathLst>
              <a:path w="223520" h="208914">
                <a:moveTo>
                  <a:pt x="66309" y="143560"/>
                </a:moveTo>
                <a:lnTo>
                  <a:pt x="33924" y="143560"/>
                </a:lnTo>
                <a:lnTo>
                  <a:pt x="98541" y="208178"/>
                </a:lnTo>
                <a:lnTo>
                  <a:pt x="99059" y="208483"/>
                </a:lnTo>
                <a:lnTo>
                  <a:pt x="100980" y="208483"/>
                </a:lnTo>
                <a:lnTo>
                  <a:pt x="101864" y="207873"/>
                </a:lnTo>
                <a:lnTo>
                  <a:pt x="102626" y="207568"/>
                </a:lnTo>
                <a:lnTo>
                  <a:pt x="108844" y="202387"/>
                </a:lnTo>
                <a:lnTo>
                  <a:pt x="110489" y="200863"/>
                </a:lnTo>
                <a:lnTo>
                  <a:pt x="111648" y="199339"/>
                </a:lnTo>
                <a:lnTo>
                  <a:pt x="112654" y="198119"/>
                </a:lnTo>
                <a:lnTo>
                  <a:pt x="113537" y="197205"/>
                </a:lnTo>
                <a:lnTo>
                  <a:pt x="114178" y="195986"/>
                </a:lnTo>
                <a:lnTo>
                  <a:pt x="114696" y="195376"/>
                </a:lnTo>
                <a:lnTo>
                  <a:pt x="115061" y="194462"/>
                </a:lnTo>
                <a:lnTo>
                  <a:pt x="115183" y="193547"/>
                </a:lnTo>
                <a:lnTo>
                  <a:pt x="115183" y="193243"/>
                </a:lnTo>
                <a:lnTo>
                  <a:pt x="115061" y="192633"/>
                </a:lnTo>
                <a:lnTo>
                  <a:pt x="114818" y="192023"/>
                </a:lnTo>
                <a:lnTo>
                  <a:pt x="114421" y="191719"/>
                </a:lnTo>
                <a:lnTo>
                  <a:pt x="66309" y="143560"/>
                </a:lnTo>
                <a:close/>
              </a:path>
              <a:path w="223520" h="208914">
                <a:moveTo>
                  <a:pt x="59435" y="93573"/>
                </a:moveTo>
                <a:lnTo>
                  <a:pt x="57790" y="93573"/>
                </a:lnTo>
                <a:lnTo>
                  <a:pt x="57271" y="93878"/>
                </a:lnTo>
                <a:lnTo>
                  <a:pt x="56906" y="94183"/>
                </a:lnTo>
                <a:lnTo>
                  <a:pt x="761" y="150266"/>
                </a:lnTo>
                <a:lnTo>
                  <a:pt x="396" y="150571"/>
                </a:lnTo>
                <a:lnTo>
                  <a:pt x="121" y="151180"/>
                </a:lnTo>
                <a:lnTo>
                  <a:pt x="121" y="151790"/>
                </a:lnTo>
                <a:lnTo>
                  <a:pt x="0" y="152095"/>
                </a:lnTo>
                <a:lnTo>
                  <a:pt x="121" y="153009"/>
                </a:lnTo>
                <a:lnTo>
                  <a:pt x="518" y="153619"/>
                </a:lnTo>
                <a:lnTo>
                  <a:pt x="761" y="154228"/>
                </a:lnTo>
                <a:lnTo>
                  <a:pt x="1280" y="155143"/>
                </a:lnTo>
                <a:lnTo>
                  <a:pt x="2804" y="156971"/>
                </a:lnTo>
                <a:lnTo>
                  <a:pt x="3809" y="158191"/>
                </a:lnTo>
                <a:lnTo>
                  <a:pt x="5090" y="159410"/>
                </a:lnTo>
                <a:lnTo>
                  <a:pt x="6217" y="160629"/>
                </a:lnTo>
                <a:lnTo>
                  <a:pt x="7254" y="161543"/>
                </a:lnTo>
                <a:lnTo>
                  <a:pt x="8260" y="162153"/>
                </a:lnTo>
                <a:lnTo>
                  <a:pt x="9143" y="163067"/>
                </a:lnTo>
                <a:lnTo>
                  <a:pt x="10027" y="163677"/>
                </a:lnTo>
                <a:lnTo>
                  <a:pt x="10667" y="163982"/>
                </a:lnTo>
                <a:lnTo>
                  <a:pt x="11429" y="164287"/>
                </a:lnTo>
                <a:lnTo>
                  <a:pt x="13075" y="164287"/>
                </a:lnTo>
                <a:lnTo>
                  <a:pt x="13594" y="163982"/>
                </a:lnTo>
                <a:lnTo>
                  <a:pt x="13959" y="163677"/>
                </a:lnTo>
                <a:lnTo>
                  <a:pt x="33924" y="143560"/>
                </a:lnTo>
                <a:lnTo>
                  <a:pt x="66309" y="143560"/>
                </a:lnTo>
                <a:lnTo>
                  <a:pt x="50170" y="127406"/>
                </a:lnTo>
                <a:lnTo>
                  <a:pt x="70225" y="107289"/>
                </a:lnTo>
                <a:lnTo>
                  <a:pt x="70500" y="106984"/>
                </a:lnTo>
                <a:lnTo>
                  <a:pt x="70744" y="106679"/>
                </a:lnTo>
                <a:lnTo>
                  <a:pt x="70865" y="106070"/>
                </a:lnTo>
                <a:lnTo>
                  <a:pt x="70865" y="105460"/>
                </a:lnTo>
                <a:lnTo>
                  <a:pt x="70744" y="104851"/>
                </a:lnTo>
                <a:lnTo>
                  <a:pt x="70500" y="104241"/>
                </a:lnTo>
                <a:lnTo>
                  <a:pt x="70103" y="103327"/>
                </a:lnTo>
                <a:lnTo>
                  <a:pt x="69585" y="102717"/>
                </a:lnTo>
                <a:lnTo>
                  <a:pt x="68823" y="101803"/>
                </a:lnTo>
                <a:lnTo>
                  <a:pt x="68214" y="100583"/>
                </a:lnTo>
                <a:lnTo>
                  <a:pt x="67177" y="99669"/>
                </a:lnTo>
                <a:lnTo>
                  <a:pt x="66050" y="98450"/>
                </a:lnTo>
                <a:lnTo>
                  <a:pt x="64769" y="97231"/>
                </a:lnTo>
                <a:lnTo>
                  <a:pt x="63642" y="96316"/>
                </a:lnTo>
                <a:lnTo>
                  <a:pt x="62727" y="95402"/>
                </a:lnTo>
                <a:lnTo>
                  <a:pt x="61721" y="94792"/>
                </a:lnTo>
                <a:lnTo>
                  <a:pt x="60838" y="94183"/>
                </a:lnTo>
                <a:lnTo>
                  <a:pt x="60197" y="93878"/>
                </a:lnTo>
                <a:lnTo>
                  <a:pt x="59435" y="93573"/>
                </a:lnTo>
                <a:close/>
              </a:path>
              <a:path w="223520" h="208914">
                <a:moveTo>
                  <a:pt x="181240" y="106375"/>
                </a:moveTo>
                <a:lnTo>
                  <a:pt x="148711" y="106375"/>
                </a:lnTo>
                <a:lnTo>
                  <a:pt x="153283" y="106984"/>
                </a:lnTo>
                <a:lnTo>
                  <a:pt x="155326" y="107899"/>
                </a:lnTo>
                <a:lnTo>
                  <a:pt x="157093" y="109727"/>
                </a:lnTo>
                <a:lnTo>
                  <a:pt x="158617" y="111251"/>
                </a:lnTo>
                <a:lnTo>
                  <a:pt x="159776" y="113080"/>
                </a:lnTo>
                <a:lnTo>
                  <a:pt x="160538" y="114909"/>
                </a:lnTo>
                <a:lnTo>
                  <a:pt x="161178" y="116738"/>
                </a:lnTo>
                <a:lnTo>
                  <a:pt x="161422" y="118567"/>
                </a:lnTo>
                <a:lnTo>
                  <a:pt x="161178" y="120700"/>
                </a:lnTo>
                <a:lnTo>
                  <a:pt x="161025" y="122529"/>
                </a:lnTo>
                <a:lnTo>
                  <a:pt x="160263" y="124663"/>
                </a:lnTo>
                <a:lnTo>
                  <a:pt x="159257" y="126491"/>
                </a:lnTo>
                <a:lnTo>
                  <a:pt x="158130" y="128625"/>
                </a:lnTo>
                <a:lnTo>
                  <a:pt x="145663" y="139293"/>
                </a:lnTo>
                <a:lnTo>
                  <a:pt x="142737" y="141122"/>
                </a:lnTo>
                <a:lnTo>
                  <a:pt x="140086" y="142341"/>
                </a:lnTo>
                <a:lnTo>
                  <a:pt x="137556" y="142951"/>
                </a:lnTo>
                <a:lnTo>
                  <a:pt x="135117" y="143865"/>
                </a:lnTo>
                <a:lnTo>
                  <a:pt x="133106" y="144475"/>
                </a:lnTo>
                <a:lnTo>
                  <a:pt x="131307" y="144779"/>
                </a:lnTo>
                <a:lnTo>
                  <a:pt x="129539" y="145389"/>
                </a:lnTo>
                <a:lnTo>
                  <a:pt x="128412" y="145694"/>
                </a:lnTo>
                <a:lnTo>
                  <a:pt x="127894" y="146303"/>
                </a:lnTo>
                <a:lnTo>
                  <a:pt x="127497" y="146608"/>
                </a:lnTo>
                <a:lnTo>
                  <a:pt x="127253" y="147218"/>
                </a:lnTo>
                <a:lnTo>
                  <a:pt x="127010" y="148132"/>
                </a:lnTo>
                <a:lnTo>
                  <a:pt x="127132" y="148742"/>
                </a:lnTo>
                <a:lnTo>
                  <a:pt x="127497" y="149656"/>
                </a:lnTo>
                <a:lnTo>
                  <a:pt x="127894" y="150266"/>
                </a:lnTo>
                <a:lnTo>
                  <a:pt x="128412" y="151180"/>
                </a:lnTo>
                <a:lnTo>
                  <a:pt x="129296" y="152095"/>
                </a:lnTo>
                <a:lnTo>
                  <a:pt x="130058" y="153009"/>
                </a:lnTo>
                <a:lnTo>
                  <a:pt x="131063" y="154228"/>
                </a:lnTo>
                <a:lnTo>
                  <a:pt x="132344" y="155447"/>
                </a:lnTo>
                <a:lnTo>
                  <a:pt x="139324" y="160629"/>
                </a:lnTo>
                <a:lnTo>
                  <a:pt x="141488" y="160629"/>
                </a:lnTo>
                <a:lnTo>
                  <a:pt x="143012" y="160324"/>
                </a:lnTo>
                <a:lnTo>
                  <a:pt x="146822" y="159105"/>
                </a:lnTo>
                <a:lnTo>
                  <a:pt x="148986" y="158495"/>
                </a:lnTo>
                <a:lnTo>
                  <a:pt x="177545" y="132587"/>
                </a:lnTo>
                <a:lnTo>
                  <a:pt x="182636" y="113690"/>
                </a:lnTo>
                <a:lnTo>
                  <a:pt x="182117" y="108813"/>
                </a:lnTo>
                <a:lnTo>
                  <a:pt x="181240" y="106375"/>
                </a:lnTo>
                <a:close/>
              </a:path>
              <a:path w="223520" h="208914">
                <a:moveTo>
                  <a:pt x="114178" y="44500"/>
                </a:moveTo>
                <a:lnTo>
                  <a:pt x="112532" y="44500"/>
                </a:lnTo>
                <a:lnTo>
                  <a:pt x="111130" y="44805"/>
                </a:lnTo>
                <a:lnTo>
                  <a:pt x="109209" y="45415"/>
                </a:lnTo>
                <a:lnTo>
                  <a:pt x="107441" y="46329"/>
                </a:lnTo>
                <a:lnTo>
                  <a:pt x="105399" y="46939"/>
                </a:lnTo>
                <a:lnTo>
                  <a:pt x="81777" y="69494"/>
                </a:lnTo>
                <a:lnTo>
                  <a:pt x="79369" y="73761"/>
                </a:lnTo>
                <a:lnTo>
                  <a:pt x="77967" y="77723"/>
                </a:lnTo>
                <a:lnTo>
                  <a:pt x="76961" y="86563"/>
                </a:lnTo>
                <a:lnTo>
                  <a:pt x="77480" y="90830"/>
                </a:lnTo>
                <a:lnTo>
                  <a:pt x="96895" y="114299"/>
                </a:lnTo>
                <a:lnTo>
                  <a:pt x="100340" y="115823"/>
                </a:lnTo>
                <a:lnTo>
                  <a:pt x="103631" y="116433"/>
                </a:lnTo>
                <a:lnTo>
                  <a:pt x="110368" y="117043"/>
                </a:lnTo>
                <a:lnTo>
                  <a:pt x="116829" y="115823"/>
                </a:lnTo>
                <a:lnTo>
                  <a:pt x="120152" y="114909"/>
                </a:lnTo>
                <a:lnTo>
                  <a:pt x="126491" y="113080"/>
                </a:lnTo>
                <a:lnTo>
                  <a:pt x="132587" y="110642"/>
                </a:lnTo>
                <a:lnTo>
                  <a:pt x="135514" y="109423"/>
                </a:lnTo>
                <a:lnTo>
                  <a:pt x="141091" y="107594"/>
                </a:lnTo>
                <a:lnTo>
                  <a:pt x="146303" y="106375"/>
                </a:lnTo>
                <a:lnTo>
                  <a:pt x="181240" y="106375"/>
                </a:lnTo>
                <a:lnTo>
                  <a:pt x="180472" y="104241"/>
                </a:lnTo>
                <a:lnTo>
                  <a:pt x="178948" y="99669"/>
                </a:lnTo>
                <a:lnTo>
                  <a:pt x="176021" y="95097"/>
                </a:lnTo>
                <a:lnTo>
                  <a:pt x="173635" y="92659"/>
                </a:lnTo>
                <a:lnTo>
                  <a:pt x="109849" y="92659"/>
                </a:lnTo>
                <a:lnTo>
                  <a:pt x="107563" y="92049"/>
                </a:lnTo>
                <a:lnTo>
                  <a:pt x="105399" y="92049"/>
                </a:lnTo>
                <a:lnTo>
                  <a:pt x="103388" y="90830"/>
                </a:lnTo>
                <a:lnTo>
                  <a:pt x="101589" y="89001"/>
                </a:lnTo>
                <a:lnTo>
                  <a:pt x="100340" y="87782"/>
                </a:lnTo>
                <a:lnTo>
                  <a:pt x="99456" y="86563"/>
                </a:lnTo>
                <a:lnTo>
                  <a:pt x="98176" y="83515"/>
                </a:lnTo>
                <a:lnTo>
                  <a:pt x="97932" y="81991"/>
                </a:lnTo>
                <a:lnTo>
                  <a:pt x="98176" y="78638"/>
                </a:lnTo>
                <a:lnTo>
                  <a:pt x="110611" y="64617"/>
                </a:lnTo>
                <a:lnTo>
                  <a:pt x="113019" y="63093"/>
                </a:lnTo>
                <a:lnTo>
                  <a:pt x="115305" y="62179"/>
                </a:lnTo>
                <a:lnTo>
                  <a:pt x="117469" y="61569"/>
                </a:lnTo>
                <a:lnTo>
                  <a:pt x="119512" y="60655"/>
                </a:lnTo>
                <a:lnTo>
                  <a:pt x="121401" y="60045"/>
                </a:lnTo>
                <a:lnTo>
                  <a:pt x="122925" y="59740"/>
                </a:lnTo>
                <a:lnTo>
                  <a:pt x="124449" y="59131"/>
                </a:lnTo>
                <a:lnTo>
                  <a:pt x="125486" y="58826"/>
                </a:lnTo>
                <a:lnTo>
                  <a:pt x="126370" y="57911"/>
                </a:lnTo>
                <a:lnTo>
                  <a:pt x="126613" y="57607"/>
                </a:lnTo>
                <a:lnTo>
                  <a:pt x="126613" y="56997"/>
                </a:lnTo>
                <a:lnTo>
                  <a:pt x="126735" y="56387"/>
                </a:lnTo>
                <a:lnTo>
                  <a:pt x="121401" y="49682"/>
                </a:lnTo>
                <a:lnTo>
                  <a:pt x="118750" y="46939"/>
                </a:lnTo>
                <a:lnTo>
                  <a:pt x="117988" y="46329"/>
                </a:lnTo>
                <a:lnTo>
                  <a:pt x="117347" y="46024"/>
                </a:lnTo>
                <a:lnTo>
                  <a:pt x="116707" y="45415"/>
                </a:lnTo>
                <a:lnTo>
                  <a:pt x="116220" y="45110"/>
                </a:lnTo>
                <a:lnTo>
                  <a:pt x="115702" y="44805"/>
                </a:lnTo>
                <a:lnTo>
                  <a:pt x="114818" y="44805"/>
                </a:lnTo>
                <a:lnTo>
                  <a:pt x="114178" y="44500"/>
                </a:lnTo>
                <a:close/>
              </a:path>
              <a:path w="223520" h="208914">
                <a:moveTo>
                  <a:pt x="153802" y="0"/>
                </a:moveTo>
                <a:lnTo>
                  <a:pt x="151881" y="0"/>
                </a:lnTo>
                <a:lnTo>
                  <a:pt x="151119" y="609"/>
                </a:lnTo>
                <a:lnTo>
                  <a:pt x="150235" y="914"/>
                </a:lnTo>
                <a:lnTo>
                  <a:pt x="149230" y="1523"/>
                </a:lnTo>
                <a:lnTo>
                  <a:pt x="148071" y="2438"/>
                </a:lnTo>
                <a:lnTo>
                  <a:pt x="147065" y="3657"/>
                </a:lnTo>
                <a:lnTo>
                  <a:pt x="145663" y="4876"/>
                </a:lnTo>
                <a:lnTo>
                  <a:pt x="144139" y="6400"/>
                </a:lnTo>
                <a:lnTo>
                  <a:pt x="142493" y="7924"/>
                </a:lnTo>
                <a:lnTo>
                  <a:pt x="141213" y="9143"/>
                </a:lnTo>
                <a:lnTo>
                  <a:pt x="140329" y="10363"/>
                </a:lnTo>
                <a:lnTo>
                  <a:pt x="139324" y="11582"/>
                </a:lnTo>
                <a:lnTo>
                  <a:pt x="138683" y="12496"/>
                </a:lnTo>
                <a:lnTo>
                  <a:pt x="138318" y="13411"/>
                </a:lnTo>
                <a:lnTo>
                  <a:pt x="137921" y="14325"/>
                </a:lnTo>
                <a:lnTo>
                  <a:pt x="137678" y="14935"/>
                </a:lnTo>
                <a:lnTo>
                  <a:pt x="137800" y="15544"/>
                </a:lnTo>
                <a:lnTo>
                  <a:pt x="137800" y="15849"/>
                </a:lnTo>
                <a:lnTo>
                  <a:pt x="138043" y="16459"/>
                </a:lnTo>
                <a:lnTo>
                  <a:pt x="138440" y="16763"/>
                </a:lnTo>
                <a:lnTo>
                  <a:pt x="193182" y="71627"/>
                </a:lnTo>
                <a:lnTo>
                  <a:pt x="195193" y="73761"/>
                </a:lnTo>
                <a:lnTo>
                  <a:pt x="196717" y="75285"/>
                </a:lnTo>
                <a:lnTo>
                  <a:pt x="197601" y="76809"/>
                </a:lnTo>
                <a:lnTo>
                  <a:pt x="198638" y="78638"/>
                </a:lnTo>
                <a:lnTo>
                  <a:pt x="199278" y="79857"/>
                </a:lnTo>
                <a:lnTo>
                  <a:pt x="199400" y="81381"/>
                </a:lnTo>
                <a:lnTo>
                  <a:pt x="199643" y="82600"/>
                </a:lnTo>
                <a:lnTo>
                  <a:pt x="199522" y="83819"/>
                </a:lnTo>
                <a:lnTo>
                  <a:pt x="199003" y="85039"/>
                </a:lnTo>
                <a:lnTo>
                  <a:pt x="198363" y="85953"/>
                </a:lnTo>
                <a:lnTo>
                  <a:pt x="197601" y="87172"/>
                </a:lnTo>
                <a:lnTo>
                  <a:pt x="195315" y="89611"/>
                </a:lnTo>
                <a:lnTo>
                  <a:pt x="194309" y="90220"/>
                </a:lnTo>
                <a:lnTo>
                  <a:pt x="193182" y="90830"/>
                </a:lnTo>
                <a:lnTo>
                  <a:pt x="192145" y="91439"/>
                </a:lnTo>
                <a:lnTo>
                  <a:pt x="191140" y="91744"/>
                </a:lnTo>
                <a:lnTo>
                  <a:pt x="190256" y="92049"/>
                </a:lnTo>
                <a:lnTo>
                  <a:pt x="189372" y="92659"/>
                </a:lnTo>
                <a:lnTo>
                  <a:pt x="188457" y="92659"/>
                </a:lnTo>
                <a:lnTo>
                  <a:pt x="185287" y="95097"/>
                </a:lnTo>
                <a:lnTo>
                  <a:pt x="185287" y="95707"/>
                </a:lnTo>
                <a:lnTo>
                  <a:pt x="185562" y="96316"/>
                </a:lnTo>
                <a:lnTo>
                  <a:pt x="185927" y="96926"/>
                </a:lnTo>
                <a:lnTo>
                  <a:pt x="186324" y="97840"/>
                </a:lnTo>
                <a:lnTo>
                  <a:pt x="186933" y="98755"/>
                </a:lnTo>
                <a:lnTo>
                  <a:pt x="187848" y="99669"/>
                </a:lnTo>
                <a:lnTo>
                  <a:pt x="188732" y="100583"/>
                </a:lnTo>
                <a:lnTo>
                  <a:pt x="189981" y="101803"/>
                </a:lnTo>
                <a:lnTo>
                  <a:pt x="191261" y="103327"/>
                </a:lnTo>
                <a:lnTo>
                  <a:pt x="192420" y="104241"/>
                </a:lnTo>
                <a:lnTo>
                  <a:pt x="193304" y="105155"/>
                </a:lnTo>
                <a:lnTo>
                  <a:pt x="194828" y="106375"/>
                </a:lnTo>
                <a:lnTo>
                  <a:pt x="195468" y="106984"/>
                </a:lnTo>
                <a:lnTo>
                  <a:pt x="196077" y="107289"/>
                </a:lnTo>
                <a:lnTo>
                  <a:pt x="197114" y="107899"/>
                </a:lnTo>
                <a:lnTo>
                  <a:pt x="197601" y="107899"/>
                </a:lnTo>
                <a:lnTo>
                  <a:pt x="197998" y="108203"/>
                </a:lnTo>
                <a:lnTo>
                  <a:pt x="199522" y="108203"/>
                </a:lnTo>
                <a:lnTo>
                  <a:pt x="200405" y="107899"/>
                </a:lnTo>
                <a:lnTo>
                  <a:pt x="202448" y="107289"/>
                </a:lnTo>
                <a:lnTo>
                  <a:pt x="203697" y="106679"/>
                </a:lnTo>
                <a:lnTo>
                  <a:pt x="206258" y="105155"/>
                </a:lnTo>
                <a:lnTo>
                  <a:pt x="207660" y="104241"/>
                </a:lnTo>
                <a:lnTo>
                  <a:pt x="209031" y="103327"/>
                </a:lnTo>
                <a:lnTo>
                  <a:pt x="210433" y="102412"/>
                </a:lnTo>
                <a:lnTo>
                  <a:pt x="223144" y="81381"/>
                </a:lnTo>
                <a:lnTo>
                  <a:pt x="222747" y="77723"/>
                </a:lnTo>
                <a:lnTo>
                  <a:pt x="222382" y="74066"/>
                </a:lnTo>
                <a:lnTo>
                  <a:pt x="221101" y="70408"/>
                </a:lnTo>
                <a:lnTo>
                  <a:pt x="218815" y="66751"/>
                </a:lnTo>
                <a:lnTo>
                  <a:pt x="216651" y="63093"/>
                </a:lnTo>
                <a:lnTo>
                  <a:pt x="213756" y="59740"/>
                </a:lnTo>
                <a:lnTo>
                  <a:pt x="154685" y="609"/>
                </a:lnTo>
                <a:lnTo>
                  <a:pt x="154320" y="304"/>
                </a:lnTo>
                <a:lnTo>
                  <a:pt x="153802" y="0"/>
                </a:lnTo>
                <a:close/>
              </a:path>
              <a:path w="223520" h="208914">
                <a:moveTo>
                  <a:pt x="152034" y="81686"/>
                </a:moveTo>
                <a:lnTo>
                  <a:pt x="148589" y="81686"/>
                </a:lnTo>
                <a:lnTo>
                  <a:pt x="145298" y="81991"/>
                </a:lnTo>
                <a:lnTo>
                  <a:pt x="141975" y="82905"/>
                </a:lnTo>
                <a:lnTo>
                  <a:pt x="138683" y="83515"/>
                </a:lnTo>
                <a:lnTo>
                  <a:pt x="135514" y="84429"/>
                </a:lnTo>
                <a:lnTo>
                  <a:pt x="132344" y="85648"/>
                </a:lnTo>
                <a:lnTo>
                  <a:pt x="126248" y="88087"/>
                </a:lnTo>
                <a:lnTo>
                  <a:pt x="123322" y="89001"/>
                </a:lnTo>
                <a:lnTo>
                  <a:pt x="120395" y="90220"/>
                </a:lnTo>
                <a:lnTo>
                  <a:pt x="117591" y="91135"/>
                </a:lnTo>
                <a:lnTo>
                  <a:pt x="112257" y="92354"/>
                </a:lnTo>
                <a:lnTo>
                  <a:pt x="109849" y="92659"/>
                </a:lnTo>
                <a:lnTo>
                  <a:pt x="173635" y="92659"/>
                </a:lnTo>
                <a:lnTo>
                  <a:pt x="171846" y="90830"/>
                </a:lnTo>
                <a:lnTo>
                  <a:pt x="168645" y="87782"/>
                </a:lnTo>
                <a:lnTo>
                  <a:pt x="165353" y="85343"/>
                </a:lnTo>
                <a:lnTo>
                  <a:pt x="162062" y="84124"/>
                </a:lnTo>
                <a:lnTo>
                  <a:pt x="158617" y="82600"/>
                </a:lnTo>
                <a:lnTo>
                  <a:pt x="155326" y="81991"/>
                </a:lnTo>
                <a:lnTo>
                  <a:pt x="152034" y="81686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49673" y="3287633"/>
            <a:ext cx="264795" cy="241300"/>
          </a:xfrm>
          <a:custGeom>
            <a:avLst/>
            <a:gdLst/>
            <a:ahLst/>
            <a:cxnLst/>
            <a:rect l="l" t="t" r="r" b="b"/>
            <a:pathLst>
              <a:path w="264795" h="241300">
                <a:moveTo>
                  <a:pt x="66758" y="176174"/>
                </a:moveTo>
                <a:lnTo>
                  <a:pt x="34046" y="176174"/>
                </a:lnTo>
                <a:lnTo>
                  <a:pt x="98694" y="240791"/>
                </a:lnTo>
                <a:lnTo>
                  <a:pt x="101102" y="240791"/>
                </a:lnTo>
                <a:lnTo>
                  <a:pt x="102626" y="240182"/>
                </a:lnTo>
                <a:lnTo>
                  <a:pt x="103631" y="239267"/>
                </a:lnTo>
                <a:lnTo>
                  <a:pt x="104912" y="238353"/>
                </a:lnTo>
                <a:lnTo>
                  <a:pt x="106039" y="237439"/>
                </a:lnTo>
                <a:lnTo>
                  <a:pt x="107441" y="236219"/>
                </a:lnTo>
                <a:lnTo>
                  <a:pt x="110489" y="233171"/>
                </a:lnTo>
                <a:lnTo>
                  <a:pt x="111770" y="231647"/>
                </a:lnTo>
                <a:lnTo>
                  <a:pt x="112654" y="230733"/>
                </a:lnTo>
                <a:lnTo>
                  <a:pt x="113537" y="229514"/>
                </a:lnTo>
                <a:lnTo>
                  <a:pt x="114299" y="228599"/>
                </a:lnTo>
                <a:lnTo>
                  <a:pt x="114696" y="227685"/>
                </a:lnTo>
                <a:lnTo>
                  <a:pt x="115061" y="226771"/>
                </a:lnTo>
                <a:lnTo>
                  <a:pt x="115183" y="226161"/>
                </a:lnTo>
                <a:lnTo>
                  <a:pt x="115183" y="224942"/>
                </a:lnTo>
                <a:lnTo>
                  <a:pt x="114940" y="224332"/>
                </a:lnTo>
                <a:lnTo>
                  <a:pt x="66758" y="176174"/>
                </a:lnTo>
                <a:close/>
              </a:path>
              <a:path w="264795" h="241300">
                <a:moveTo>
                  <a:pt x="59435" y="125882"/>
                </a:moveTo>
                <a:lnTo>
                  <a:pt x="58308" y="125882"/>
                </a:lnTo>
                <a:lnTo>
                  <a:pt x="57790" y="126187"/>
                </a:lnTo>
                <a:lnTo>
                  <a:pt x="57393" y="126187"/>
                </a:lnTo>
                <a:lnTo>
                  <a:pt x="883" y="182879"/>
                </a:lnTo>
                <a:lnTo>
                  <a:pt x="396" y="183184"/>
                </a:lnTo>
                <a:lnTo>
                  <a:pt x="121" y="183794"/>
                </a:lnTo>
                <a:lnTo>
                  <a:pt x="121" y="184099"/>
                </a:lnTo>
                <a:lnTo>
                  <a:pt x="0" y="184708"/>
                </a:lnTo>
                <a:lnTo>
                  <a:pt x="121" y="185318"/>
                </a:lnTo>
                <a:lnTo>
                  <a:pt x="518" y="185927"/>
                </a:lnTo>
                <a:lnTo>
                  <a:pt x="761" y="186842"/>
                </a:lnTo>
                <a:lnTo>
                  <a:pt x="1402" y="187451"/>
                </a:lnTo>
                <a:lnTo>
                  <a:pt x="2042" y="188671"/>
                </a:lnTo>
                <a:lnTo>
                  <a:pt x="2804" y="189585"/>
                </a:lnTo>
                <a:lnTo>
                  <a:pt x="6217" y="192938"/>
                </a:lnTo>
                <a:lnTo>
                  <a:pt x="7376" y="193852"/>
                </a:lnTo>
                <a:lnTo>
                  <a:pt x="8260" y="194767"/>
                </a:lnTo>
                <a:lnTo>
                  <a:pt x="9265" y="195376"/>
                </a:lnTo>
                <a:lnTo>
                  <a:pt x="10027" y="195986"/>
                </a:lnTo>
                <a:lnTo>
                  <a:pt x="10789" y="196291"/>
                </a:lnTo>
                <a:lnTo>
                  <a:pt x="11429" y="196595"/>
                </a:lnTo>
                <a:lnTo>
                  <a:pt x="13197" y="196595"/>
                </a:lnTo>
                <a:lnTo>
                  <a:pt x="13715" y="196291"/>
                </a:lnTo>
                <a:lnTo>
                  <a:pt x="34046" y="176174"/>
                </a:lnTo>
                <a:lnTo>
                  <a:pt x="66758" y="176174"/>
                </a:lnTo>
                <a:lnTo>
                  <a:pt x="50291" y="159715"/>
                </a:lnTo>
                <a:lnTo>
                  <a:pt x="70622" y="139598"/>
                </a:lnTo>
                <a:lnTo>
                  <a:pt x="70865" y="138379"/>
                </a:lnTo>
                <a:lnTo>
                  <a:pt x="70865" y="138074"/>
                </a:lnTo>
                <a:lnTo>
                  <a:pt x="70744" y="137159"/>
                </a:lnTo>
                <a:lnTo>
                  <a:pt x="70500" y="136550"/>
                </a:lnTo>
                <a:lnTo>
                  <a:pt x="70225" y="135635"/>
                </a:lnTo>
                <a:lnTo>
                  <a:pt x="62727" y="128015"/>
                </a:lnTo>
                <a:lnTo>
                  <a:pt x="61721" y="127101"/>
                </a:lnTo>
                <a:lnTo>
                  <a:pt x="60959" y="126491"/>
                </a:lnTo>
                <a:lnTo>
                  <a:pt x="59435" y="125882"/>
                </a:lnTo>
                <a:close/>
              </a:path>
              <a:path w="264795" h="241300">
                <a:moveTo>
                  <a:pt x="181260" y="138683"/>
                </a:moveTo>
                <a:lnTo>
                  <a:pt x="148711" y="138683"/>
                </a:lnTo>
                <a:lnTo>
                  <a:pt x="153283" y="139293"/>
                </a:lnTo>
                <a:lnTo>
                  <a:pt x="155326" y="140207"/>
                </a:lnTo>
                <a:lnTo>
                  <a:pt x="157093" y="142036"/>
                </a:lnTo>
                <a:lnTo>
                  <a:pt x="158739" y="143560"/>
                </a:lnTo>
                <a:lnTo>
                  <a:pt x="159898" y="145389"/>
                </a:lnTo>
                <a:lnTo>
                  <a:pt x="160538" y="147218"/>
                </a:lnTo>
                <a:lnTo>
                  <a:pt x="161300" y="149047"/>
                </a:lnTo>
                <a:lnTo>
                  <a:pt x="161422" y="150875"/>
                </a:lnTo>
                <a:lnTo>
                  <a:pt x="161300" y="153009"/>
                </a:lnTo>
                <a:lnTo>
                  <a:pt x="161025" y="155143"/>
                </a:lnTo>
                <a:lnTo>
                  <a:pt x="160416" y="156971"/>
                </a:lnTo>
                <a:lnTo>
                  <a:pt x="159257" y="158800"/>
                </a:lnTo>
                <a:lnTo>
                  <a:pt x="158252" y="160934"/>
                </a:lnTo>
                <a:lnTo>
                  <a:pt x="156728" y="163067"/>
                </a:lnTo>
                <a:lnTo>
                  <a:pt x="154685" y="164896"/>
                </a:lnTo>
                <a:lnTo>
                  <a:pt x="151637" y="167944"/>
                </a:lnTo>
                <a:lnTo>
                  <a:pt x="148711" y="170383"/>
                </a:lnTo>
                <a:lnTo>
                  <a:pt x="142890" y="173431"/>
                </a:lnTo>
                <a:lnTo>
                  <a:pt x="140086" y="174650"/>
                </a:lnTo>
                <a:lnTo>
                  <a:pt x="137678" y="175259"/>
                </a:lnTo>
                <a:lnTo>
                  <a:pt x="135117" y="176479"/>
                </a:lnTo>
                <a:lnTo>
                  <a:pt x="133106" y="176783"/>
                </a:lnTo>
                <a:lnTo>
                  <a:pt x="131307" y="177088"/>
                </a:lnTo>
                <a:lnTo>
                  <a:pt x="129661" y="177698"/>
                </a:lnTo>
                <a:lnTo>
                  <a:pt x="128534" y="178003"/>
                </a:lnTo>
                <a:lnTo>
                  <a:pt x="127894" y="178612"/>
                </a:lnTo>
                <a:lnTo>
                  <a:pt x="127497" y="179222"/>
                </a:lnTo>
                <a:lnTo>
                  <a:pt x="127253" y="179527"/>
                </a:lnTo>
                <a:lnTo>
                  <a:pt x="127132" y="180136"/>
                </a:lnTo>
                <a:lnTo>
                  <a:pt x="127132" y="180746"/>
                </a:lnTo>
                <a:lnTo>
                  <a:pt x="127253" y="181355"/>
                </a:lnTo>
                <a:lnTo>
                  <a:pt x="127650" y="181965"/>
                </a:lnTo>
                <a:lnTo>
                  <a:pt x="127894" y="182575"/>
                </a:lnTo>
                <a:lnTo>
                  <a:pt x="128534" y="183489"/>
                </a:lnTo>
                <a:lnTo>
                  <a:pt x="129296" y="184403"/>
                </a:lnTo>
                <a:lnTo>
                  <a:pt x="130058" y="185623"/>
                </a:lnTo>
                <a:lnTo>
                  <a:pt x="134233" y="189585"/>
                </a:lnTo>
                <a:lnTo>
                  <a:pt x="135757" y="191109"/>
                </a:lnTo>
                <a:lnTo>
                  <a:pt x="138318" y="192633"/>
                </a:lnTo>
                <a:lnTo>
                  <a:pt x="139445" y="192938"/>
                </a:lnTo>
                <a:lnTo>
                  <a:pt x="141488" y="192938"/>
                </a:lnTo>
                <a:lnTo>
                  <a:pt x="143012" y="192633"/>
                </a:lnTo>
                <a:lnTo>
                  <a:pt x="144901" y="192023"/>
                </a:lnTo>
                <a:lnTo>
                  <a:pt x="146822" y="191719"/>
                </a:lnTo>
                <a:lnTo>
                  <a:pt x="148986" y="190804"/>
                </a:lnTo>
                <a:lnTo>
                  <a:pt x="151516" y="189585"/>
                </a:lnTo>
                <a:lnTo>
                  <a:pt x="153923" y="188671"/>
                </a:lnTo>
                <a:lnTo>
                  <a:pt x="156606" y="187147"/>
                </a:lnTo>
                <a:lnTo>
                  <a:pt x="159379" y="185013"/>
                </a:lnTo>
                <a:lnTo>
                  <a:pt x="162184" y="183184"/>
                </a:lnTo>
                <a:lnTo>
                  <a:pt x="182636" y="145999"/>
                </a:lnTo>
                <a:lnTo>
                  <a:pt x="182117" y="141427"/>
                </a:lnTo>
                <a:lnTo>
                  <a:pt x="181260" y="138683"/>
                </a:lnTo>
                <a:close/>
              </a:path>
              <a:path w="264795" h="241300">
                <a:moveTo>
                  <a:pt x="115305" y="77114"/>
                </a:moveTo>
                <a:lnTo>
                  <a:pt x="112532" y="77114"/>
                </a:lnTo>
                <a:lnTo>
                  <a:pt x="111251" y="77419"/>
                </a:lnTo>
                <a:lnTo>
                  <a:pt x="94609" y="86563"/>
                </a:lnTo>
                <a:lnTo>
                  <a:pt x="92598" y="88087"/>
                </a:lnTo>
                <a:lnTo>
                  <a:pt x="77083" y="118871"/>
                </a:lnTo>
                <a:lnTo>
                  <a:pt x="77602" y="123139"/>
                </a:lnTo>
                <a:lnTo>
                  <a:pt x="97017" y="146608"/>
                </a:lnTo>
                <a:lnTo>
                  <a:pt x="100340" y="148132"/>
                </a:lnTo>
                <a:lnTo>
                  <a:pt x="103753" y="149047"/>
                </a:lnTo>
                <a:lnTo>
                  <a:pt x="110368" y="149351"/>
                </a:lnTo>
                <a:lnTo>
                  <a:pt x="113659" y="149047"/>
                </a:lnTo>
                <a:lnTo>
                  <a:pt x="116982" y="148132"/>
                </a:lnTo>
                <a:lnTo>
                  <a:pt x="120152" y="147523"/>
                </a:lnTo>
                <a:lnTo>
                  <a:pt x="123322" y="146303"/>
                </a:lnTo>
                <a:lnTo>
                  <a:pt x="126491" y="145389"/>
                </a:lnTo>
                <a:lnTo>
                  <a:pt x="129661" y="144170"/>
                </a:lnTo>
                <a:lnTo>
                  <a:pt x="135514" y="141731"/>
                </a:lnTo>
                <a:lnTo>
                  <a:pt x="138440" y="140817"/>
                </a:lnTo>
                <a:lnTo>
                  <a:pt x="141091" y="139903"/>
                </a:lnTo>
                <a:lnTo>
                  <a:pt x="143774" y="139293"/>
                </a:lnTo>
                <a:lnTo>
                  <a:pt x="146303" y="138683"/>
                </a:lnTo>
                <a:lnTo>
                  <a:pt x="181260" y="138683"/>
                </a:lnTo>
                <a:lnTo>
                  <a:pt x="180593" y="136550"/>
                </a:lnTo>
                <a:lnTo>
                  <a:pt x="178948" y="131978"/>
                </a:lnTo>
                <a:lnTo>
                  <a:pt x="176021" y="127406"/>
                </a:lnTo>
                <a:lnTo>
                  <a:pt x="173635" y="124967"/>
                </a:lnTo>
                <a:lnTo>
                  <a:pt x="109849" y="124967"/>
                </a:lnTo>
                <a:lnTo>
                  <a:pt x="105399" y="124358"/>
                </a:lnTo>
                <a:lnTo>
                  <a:pt x="98054" y="114299"/>
                </a:lnTo>
                <a:lnTo>
                  <a:pt x="98297" y="110947"/>
                </a:lnTo>
                <a:lnTo>
                  <a:pt x="110611" y="97231"/>
                </a:lnTo>
                <a:lnTo>
                  <a:pt x="113019" y="95707"/>
                </a:lnTo>
                <a:lnTo>
                  <a:pt x="115305" y="94487"/>
                </a:lnTo>
                <a:lnTo>
                  <a:pt x="119633" y="92963"/>
                </a:lnTo>
                <a:lnTo>
                  <a:pt x="121401" y="92659"/>
                </a:lnTo>
                <a:lnTo>
                  <a:pt x="122925" y="92049"/>
                </a:lnTo>
                <a:lnTo>
                  <a:pt x="126735" y="89915"/>
                </a:lnTo>
                <a:lnTo>
                  <a:pt x="126735" y="88696"/>
                </a:lnTo>
                <a:lnTo>
                  <a:pt x="126126" y="87477"/>
                </a:lnTo>
                <a:lnTo>
                  <a:pt x="125729" y="86867"/>
                </a:lnTo>
                <a:lnTo>
                  <a:pt x="125211" y="86258"/>
                </a:lnTo>
                <a:lnTo>
                  <a:pt x="123687" y="84429"/>
                </a:lnTo>
                <a:lnTo>
                  <a:pt x="122681" y="83515"/>
                </a:lnTo>
                <a:lnTo>
                  <a:pt x="121554" y="81991"/>
                </a:lnTo>
                <a:lnTo>
                  <a:pt x="120395" y="81076"/>
                </a:lnTo>
                <a:lnTo>
                  <a:pt x="119512" y="80162"/>
                </a:lnTo>
                <a:lnTo>
                  <a:pt x="117988" y="78943"/>
                </a:lnTo>
                <a:lnTo>
                  <a:pt x="117347" y="78333"/>
                </a:lnTo>
                <a:lnTo>
                  <a:pt x="116707" y="78028"/>
                </a:lnTo>
                <a:lnTo>
                  <a:pt x="116220" y="77723"/>
                </a:lnTo>
                <a:lnTo>
                  <a:pt x="115702" y="77419"/>
                </a:lnTo>
                <a:lnTo>
                  <a:pt x="115305" y="77114"/>
                </a:lnTo>
                <a:close/>
              </a:path>
              <a:path w="264795" h="241300">
                <a:moveTo>
                  <a:pt x="145663" y="40843"/>
                </a:moveTo>
                <a:lnTo>
                  <a:pt x="143774" y="40843"/>
                </a:lnTo>
                <a:lnTo>
                  <a:pt x="143012" y="41147"/>
                </a:lnTo>
                <a:lnTo>
                  <a:pt x="142128" y="41452"/>
                </a:lnTo>
                <a:lnTo>
                  <a:pt x="141213" y="42367"/>
                </a:lnTo>
                <a:lnTo>
                  <a:pt x="140086" y="43281"/>
                </a:lnTo>
                <a:lnTo>
                  <a:pt x="138927" y="44195"/>
                </a:lnTo>
                <a:lnTo>
                  <a:pt x="137556" y="45415"/>
                </a:lnTo>
                <a:lnTo>
                  <a:pt x="135879" y="46939"/>
                </a:lnTo>
                <a:lnTo>
                  <a:pt x="134355" y="48463"/>
                </a:lnTo>
                <a:lnTo>
                  <a:pt x="133106" y="49987"/>
                </a:lnTo>
                <a:lnTo>
                  <a:pt x="132222" y="51206"/>
                </a:lnTo>
                <a:lnTo>
                  <a:pt x="131185" y="52120"/>
                </a:lnTo>
                <a:lnTo>
                  <a:pt x="130545" y="53339"/>
                </a:lnTo>
                <a:lnTo>
                  <a:pt x="130180" y="53949"/>
                </a:lnTo>
                <a:lnTo>
                  <a:pt x="129783" y="54863"/>
                </a:lnTo>
                <a:lnTo>
                  <a:pt x="129539" y="55473"/>
                </a:lnTo>
                <a:lnTo>
                  <a:pt x="129661" y="56083"/>
                </a:lnTo>
                <a:lnTo>
                  <a:pt x="129661" y="56692"/>
                </a:lnTo>
                <a:lnTo>
                  <a:pt x="129936" y="57302"/>
                </a:lnTo>
                <a:lnTo>
                  <a:pt x="130423" y="57607"/>
                </a:lnTo>
                <a:lnTo>
                  <a:pt x="205496" y="132587"/>
                </a:lnTo>
                <a:lnTo>
                  <a:pt x="205861" y="133197"/>
                </a:lnTo>
                <a:lnTo>
                  <a:pt x="206501" y="133502"/>
                </a:lnTo>
                <a:lnTo>
                  <a:pt x="207020" y="133502"/>
                </a:lnTo>
                <a:lnTo>
                  <a:pt x="207660" y="133807"/>
                </a:lnTo>
                <a:lnTo>
                  <a:pt x="208422" y="133502"/>
                </a:lnTo>
                <a:lnTo>
                  <a:pt x="209184" y="132892"/>
                </a:lnTo>
                <a:lnTo>
                  <a:pt x="210068" y="132587"/>
                </a:lnTo>
                <a:lnTo>
                  <a:pt x="216286" y="127406"/>
                </a:lnTo>
                <a:lnTo>
                  <a:pt x="217931" y="125882"/>
                </a:lnTo>
                <a:lnTo>
                  <a:pt x="219212" y="124358"/>
                </a:lnTo>
                <a:lnTo>
                  <a:pt x="220979" y="121919"/>
                </a:lnTo>
                <a:lnTo>
                  <a:pt x="221620" y="121005"/>
                </a:lnTo>
                <a:lnTo>
                  <a:pt x="221985" y="120091"/>
                </a:lnTo>
                <a:lnTo>
                  <a:pt x="222382" y="119481"/>
                </a:lnTo>
                <a:lnTo>
                  <a:pt x="222503" y="118567"/>
                </a:lnTo>
                <a:lnTo>
                  <a:pt x="222503" y="118262"/>
                </a:lnTo>
                <a:lnTo>
                  <a:pt x="222382" y="117347"/>
                </a:lnTo>
                <a:lnTo>
                  <a:pt x="222138" y="117043"/>
                </a:lnTo>
                <a:lnTo>
                  <a:pt x="221620" y="116738"/>
                </a:lnTo>
                <a:lnTo>
                  <a:pt x="183885" y="78943"/>
                </a:lnTo>
                <a:lnTo>
                  <a:pt x="263651" y="78943"/>
                </a:lnTo>
                <a:lnTo>
                  <a:pt x="264048" y="78333"/>
                </a:lnTo>
                <a:lnTo>
                  <a:pt x="264413" y="77419"/>
                </a:lnTo>
                <a:lnTo>
                  <a:pt x="264535" y="76504"/>
                </a:lnTo>
                <a:lnTo>
                  <a:pt x="264413" y="76199"/>
                </a:lnTo>
                <a:lnTo>
                  <a:pt x="264292" y="75590"/>
                </a:lnTo>
                <a:lnTo>
                  <a:pt x="180593" y="75590"/>
                </a:lnTo>
                <a:lnTo>
                  <a:pt x="146547" y="41452"/>
                </a:lnTo>
                <a:lnTo>
                  <a:pt x="146182" y="41147"/>
                </a:lnTo>
                <a:lnTo>
                  <a:pt x="145663" y="40843"/>
                </a:lnTo>
                <a:close/>
              </a:path>
              <a:path w="264795" h="241300">
                <a:moveTo>
                  <a:pt x="148711" y="113995"/>
                </a:moveTo>
                <a:lnTo>
                  <a:pt x="145298" y="114299"/>
                </a:lnTo>
                <a:lnTo>
                  <a:pt x="141975" y="115214"/>
                </a:lnTo>
                <a:lnTo>
                  <a:pt x="138683" y="115823"/>
                </a:lnTo>
                <a:lnTo>
                  <a:pt x="135514" y="117043"/>
                </a:lnTo>
                <a:lnTo>
                  <a:pt x="132466" y="117957"/>
                </a:lnTo>
                <a:lnTo>
                  <a:pt x="129296" y="119176"/>
                </a:lnTo>
                <a:lnTo>
                  <a:pt x="126248" y="120395"/>
                </a:lnTo>
                <a:lnTo>
                  <a:pt x="120395" y="122834"/>
                </a:lnTo>
                <a:lnTo>
                  <a:pt x="117591" y="123443"/>
                </a:lnTo>
                <a:lnTo>
                  <a:pt x="114940" y="124358"/>
                </a:lnTo>
                <a:lnTo>
                  <a:pt x="109849" y="124967"/>
                </a:lnTo>
                <a:lnTo>
                  <a:pt x="173635" y="124967"/>
                </a:lnTo>
                <a:lnTo>
                  <a:pt x="171846" y="123139"/>
                </a:lnTo>
                <a:lnTo>
                  <a:pt x="168645" y="120091"/>
                </a:lnTo>
                <a:lnTo>
                  <a:pt x="165353" y="117652"/>
                </a:lnTo>
                <a:lnTo>
                  <a:pt x="162062" y="116433"/>
                </a:lnTo>
                <a:lnTo>
                  <a:pt x="158739" y="114909"/>
                </a:lnTo>
                <a:lnTo>
                  <a:pt x="155326" y="114299"/>
                </a:lnTo>
                <a:lnTo>
                  <a:pt x="148711" y="113995"/>
                </a:lnTo>
                <a:close/>
              </a:path>
              <a:path w="264795" h="241300">
                <a:moveTo>
                  <a:pt x="263651" y="78943"/>
                </a:moveTo>
                <a:lnTo>
                  <a:pt x="183885" y="78943"/>
                </a:lnTo>
                <a:lnTo>
                  <a:pt x="245760" y="92659"/>
                </a:lnTo>
                <a:lnTo>
                  <a:pt x="246644" y="92659"/>
                </a:lnTo>
                <a:lnTo>
                  <a:pt x="247528" y="92963"/>
                </a:lnTo>
                <a:lnTo>
                  <a:pt x="259598" y="83819"/>
                </a:lnTo>
                <a:lnTo>
                  <a:pt x="261000" y="82600"/>
                </a:lnTo>
                <a:lnTo>
                  <a:pt x="261884" y="81381"/>
                </a:lnTo>
                <a:lnTo>
                  <a:pt x="262889" y="80162"/>
                </a:lnTo>
                <a:lnTo>
                  <a:pt x="263651" y="78943"/>
                </a:lnTo>
                <a:close/>
              </a:path>
              <a:path w="264795" h="241300">
                <a:moveTo>
                  <a:pt x="186446" y="0"/>
                </a:moveTo>
                <a:lnTo>
                  <a:pt x="184647" y="0"/>
                </a:lnTo>
                <a:lnTo>
                  <a:pt x="183763" y="609"/>
                </a:lnTo>
                <a:lnTo>
                  <a:pt x="182879" y="914"/>
                </a:lnTo>
                <a:lnTo>
                  <a:pt x="181874" y="1523"/>
                </a:lnTo>
                <a:lnTo>
                  <a:pt x="180715" y="2743"/>
                </a:lnTo>
                <a:lnTo>
                  <a:pt x="179466" y="3352"/>
                </a:lnTo>
                <a:lnTo>
                  <a:pt x="178064" y="4571"/>
                </a:lnTo>
                <a:lnTo>
                  <a:pt x="176418" y="6400"/>
                </a:lnTo>
                <a:lnTo>
                  <a:pt x="174741" y="7924"/>
                </a:lnTo>
                <a:lnTo>
                  <a:pt x="173492" y="9448"/>
                </a:lnTo>
                <a:lnTo>
                  <a:pt x="172608" y="10363"/>
                </a:lnTo>
                <a:lnTo>
                  <a:pt x="171693" y="11582"/>
                </a:lnTo>
                <a:lnTo>
                  <a:pt x="170931" y="12496"/>
                </a:lnTo>
                <a:lnTo>
                  <a:pt x="170566" y="13411"/>
                </a:lnTo>
                <a:lnTo>
                  <a:pt x="170047" y="14325"/>
                </a:lnTo>
                <a:lnTo>
                  <a:pt x="169804" y="15239"/>
                </a:lnTo>
                <a:lnTo>
                  <a:pt x="169682" y="15849"/>
                </a:lnTo>
                <a:lnTo>
                  <a:pt x="169682" y="16763"/>
                </a:lnTo>
                <a:lnTo>
                  <a:pt x="169804" y="17373"/>
                </a:lnTo>
                <a:lnTo>
                  <a:pt x="170047" y="18287"/>
                </a:lnTo>
                <a:lnTo>
                  <a:pt x="180593" y="75590"/>
                </a:lnTo>
                <a:lnTo>
                  <a:pt x="264292" y="75590"/>
                </a:lnTo>
                <a:lnTo>
                  <a:pt x="264048" y="74980"/>
                </a:lnTo>
                <a:lnTo>
                  <a:pt x="263530" y="74371"/>
                </a:lnTo>
                <a:lnTo>
                  <a:pt x="263286" y="74371"/>
                </a:lnTo>
                <a:lnTo>
                  <a:pt x="262768" y="73761"/>
                </a:lnTo>
                <a:lnTo>
                  <a:pt x="261244" y="73151"/>
                </a:lnTo>
                <a:lnTo>
                  <a:pt x="259598" y="72542"/>
                </a:lnTo>
                <a:lnTo>
                  <a:pt x="257037" y="71627"/>
                </a:lnTo>
                <a:lnTo>
                  <a:pt x="197114" y="59435"/>
                </a:lnTo>
                <a:lnTo>
                  <a:pt x="190378" y="9143"/>
                </a:lnTo>
                <a:lnTo>
                  <a:pt x="187330" y="914"/>
                </a:lnTo>
                <a:lnTo>
                  <a:pt x="186933" y="304"/>
                </a:lnTo>
                <a:lnTo>
                  <a:pt x="186446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642499" y="3303147"/>
            <a:ext cx="1052809" cy="424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90438" y="3314943"/>
            <a:ext cx="252729" cy="288290"/>
          </a:xfrm>
          <a:custGeom>
            <a:avLst/>
            <a:gdLst/>
            <a:ahLst/>
            <a:cxnLst/>
            <a:rect l="l" t="t" r="r" b="b"/>
            <a:pathLst>
              <a:path w="252729" h="288289">
                <a:moveTo>
                  <a:pt x="16123" y="179831"/>
                </a:moveTo>
                <a:lnTo>
                  <a:pt x="14234" y="179831"/>
                </a:lnTo>
                <a:lnTo>
                  <a:pt x="13350" y="180441"/>
                </a:lnTo>
                <a:lnTo>
                  <a:pt x="12588" y="180746"/>
                </a:lnTo>
                <a:lnTo>
                  <a:pt x="11551" y="181355"/>
                </a:lnTo>
                <a:lnTo>
                  <a:pt x="10424" y="182270"/>
                </a:lnTo>
                <a:lnTo>
                  <a:pt x="9265" y="183489"/>
                </a:lnTo>
                <a:lnTo>
                  <a:pt x="8016" y="184403"/>
                </a:lnTo>
                <a:lnTo>
                  <a:pt x="6339" y="186232"/>
                </a:lnTo>
                <a:lnTo>
                  <a:pt x="4815" y="187756"/>
                </a:lnTo>
                <a:lnTo>
                  <a:pt x="2529" y="190195"/>
                </a:lnTo>
                <a:lnTo>
                  <a:pt x="1645" y="191414"/>
                </a:lnTo>
                <a:lnTo>
                  <a:pt x="1005" y="192328"/>
                </a:lnTo>
                <a:lnTo>
                  <a:pt x="640" y="193243"/>
                </a:lnTo>
                <a:lnTo>
                  <a:pt x="121" y="194157"/>
                </a:lnTo>
                <a:lnTo>
                  <a:pt x="0" y="194767"/>
                </a:lnTo>
                <a:lnTo>
                  <a:pt x="0" y="195071"/>
                </a:lnTo>
                <a:lnTo>
                  <a:pt x="121" y="195986"/>
                </a:lnTo>
                <a:lnTo>
                  <a:pt x="243" y="196291"/>
                </a:lnTo>
                <a:lnTo>
                  <a:pt x="761" y="196595"/>
                </a:lnTo>
                <a:lnTo>
                  <a:pt x="55504" y="251459"/>
                </a:lnTo>
                <a:lnTo>
                  <a:pt x="61965" y="262432"/>
                </a:lnTo>
                <a:lnTo>
                  <a:pt x="61721" y="263651"/>
                </a:lnTo>
                <a:lnTo>
                  <a:pt x="61203" y="264871"/>
                </a:lnTo>
                <a:lnTo>
                  <a:pt x="60716" y="266090"/>
                </a:lnTo>
                <a:lnTo>
                  <a:pt x="59954" y="267004"/>
                </a:lnTo>
                <a:lnTo>
                  <a:pt x="58795" y="268223"/>
                </a:lnTo>
                <a:lnTo>
                  <a:pt x="57668" y="269443"/>
                </a:lnTo>
                <a:lnTo>
                  <a:pt x="56509" y="270052"/>
                </a:lnTo>
                <a:lnTo>
                  <a:pt x="55504" y="270662"/>
                </a:lnTo>
                <a:lnTo>
                  <a:pt x="53461" y="271576"/>
                </a:lnTo>
                <a:lnTo>
                  <a:pt x="52456" y="272186"/>
                </a:lnTo>
                <a:lnTo>
                  <a:pt x="51572" y="272491"/>
                </a:lnTo>
                <a:lnTo>
                  <a:pt x="50048" y="272795"/>
                </a:lnTo>
                <a:lnTo>
                  <a:pt x="49286" y="273100"/>
                </a:lnTo>
                <a:lnTo>
                  <a:pt x="48646" y="273405"/>
                </a:lnTo>
                <a:lnTo>
                  <a:pt x="48249" y="273710"/>
                </a:lnTo>
                <a:lnTo>
                  <a:pt x="47884" y="274319"/>
                </a:lnTo>
                <a:lnTo>
                  <a:pt x="47640" y="274624"/>
                </a:lnTo>
                <a:lnTo>
                  <a:pt x="47640" y="275539"/>
                </a:lnTo>
                <a:lnTo>
                  <a:pt x="47762" y="276148"/>
                </a:lnTo>
                <a:lnTo>
                  <a:pt x="48127" y="276758"/>
                </a:lnTo>
                <a:lnTo>
                  <a:pt x="48646" y="277672"/>
                </a:lnTo>
                <a:lnTo>
                  <a:pt x="49286" y="278587"/>
                </a:lnTo>
                <a:lnTo>
                  <a:pt x="51053" y="280415"/>
                </a:lnTo>
                <a:lnTo>
                  <a:pt x="52212" y="281635"/>
                </a:lnTo>
                <a:lnTo>
                  <a:pt x="53583" y="283159"/>
                </a:lnTo>
                <a:lnTo>
                  <a:pt x="54742" y="284378"/>
                </a:lnTo>
                <a:lnTo>
                  <a:pt x="55625" y="284987"/>
                </a:lnTo>
                <a:lnTo>
                  <a:pt x="56266" y="285902"/>
                </a:lnTo>
                <a:lnTo>
                  <a:pt x="57028" y="286511"/>
                </a:lnTo>
                <a:lnTo>
                  <a:pt x="57790" y="286816"/>
                </a:lnTo>
                <a:lnTo>
                  <a:pt x="58308" y="287121"/>
                </a:lnTo>
                <a:lnTo>
                  <a:pt x="58917" y="287426"/>
                </a:lnTo>
                <a:lnTo>
                  <a:pt x="59954" y="288035"/>
                </a:lnTo>
                <a:lnTo>
                  <a:pt x="62605" y="288035"/>
                </a:lnTo>
                <a:lnTo>
                  <a:pt x="63764" y="287426"/>
                </a:lnTo>
                <a:lnTo>
                  <a:pt x="64769" y="287121"/>
                </a:lnTo>
                <a:lnTo>
                  <a:pt x="65928" y="286511"/>
                </a:lnTo>
                <a:lnTo>
                  <a:pt x="67177" y="285902"/>
                </a:lnTo>
                <a:lnTo>
                  <a:pt x="68579" y="284987"/>
                </a:lnTo>
                <a:lnTo>
                  <a:pt x="69860" y="284378"/>
                </a:lnTo>
                <a:lnTo>
                  <a:pt x="71262" y="283159"/>
                </a:lnTo>
                <a:lnTo>
                  <a:pt x="72633" y="282244"/>
                </a:lnTo>
                <a:lnTo>
                  <a:pt x="74035" y="281025"/>
                </a:lnTo>
                <a:lnTo>
                  <a:pt x="79126" y="275843"/>
                </a:lnTo>
                <a:lnTo>
                  <a:pt x="81777" y="272186"/>
                </a:lnTo>
                <a:lnTo>
                  <a:pt x="83301" y="268528"/>
                </a:lnTo>
                <a:lnTo>
                  <a:pt x="84978" y="264871"/>
                </a:lnTo>
                <a:lnTo>
                  <a:pt x="85465" y="261213"/>
                </a:lnTo>
                <a:lnTo>
                  <a:pt x="85100" y="257555"/>
                </a:lnTo>
                <a:lnTo>
                  <a:pt x="84703" y="253898"/>
                </a:lnTo>
                <a:lnTo>
                  <a:pt x="17007" y="180441"/>
                </a:lnTo>
                <a:lnTo>
                  <a:pt x="16520" y="180136"/>
                </a:lnTo>
                <a:lnTo>
                  <a:pt x="16123" y="179831"/>
                </a:lnTo>
                <a:close/>
              </a:path>
              <a:path w="252729" h="288289">
                <a:moveTo>
                  <a:pt x="144749" y="184708"/>
                </a:moveTo>
                <a:lnTo>
                  <a:pt x="112257" y="184708"/>
                </a:lnTo>
                <a:lnTo>
                  <a:pt x="114543" y="185318"/>
                </a:lnTo>
                <a:lnTo>
                  <a:pt x="116829" y="185318"/>
                </a:lnTo>
                <a:lnTo>
                  <a:pt x="118871" y="186537"/>
                </a:lnTo>
                <a:lnTo>
                  <a:pt x="120639" y="188366"/>
                </a:lnTo>
                <a:lnTo>
                  <a:pt x="122316" y="189890"/>
                </a:lnTo>
                <a:lnTo>
                  <a:pt x="123443" y="191719"/>
                </a:lnTo>
                <a:lnTo>
                  <a:pt x="124724" y="195376"/>
                </a:lnTo>
                <a:lnTo>
                  <a:pt x="124967" y="197205"/>
                </a:lnTo>
                <a:lnTo>
                  <a:pt x="124846" y="199034"/>
                </a:lnTo>
                <a:lnTo>
                  <a:pt x="124602" y="201167"/>
                </a:lnTo>
                <a:lnTo>
                  <a:pt x="123962" y="202996"/>
                </a:lnTo>
                <a:lnTo>
                  <a:pt x="122803" y="205130"/>
                </a:lnTo>
                <a:lnTo>
                  <a:pt x="121676" y="207263"/>
                </a:lnTo>
                <a:lnTo>
                  <a:pt x="106314" y="219455"/>
                </a:lnTo>
                <a:lnTo>
                  <a:pt x="103631" y="220979"/>
                </a:lnTo>
                <a:lnTo>
                  <a:pt x="101224" y="221589"/>
                </a:lnTo>
                <a:lnTo>
                  <a:pt x="98694" y="222503"/>
                </a:lnTo>
                <a:lnTo>
                  <a:pt x="96652" y="223113"/>
                </a:lnTo>
                <a:lnTo>
                  <a:pt x="93207" y="223723"/>
                </a:lnTo>
                <a:lnTo>
                  <a:pt x="92080" y="224332"/>
                </a:lnTo>
                <a:lnTo>
                  <a:pt x="91439" y="224942"/>
                </a:lnTo>
                <a:lnTo>
                  <a:pt x="91074" y="225247"/>
                </a:lnTo>
                <a:lnTo>
                  <a:pt x="90799" y="225551"/>
                </a:lnTo>
                <a:lnTo>
                  <a:pt x="90677" y="226161"/>
                </a:lnTo>
                <a:lnTo>
                  <a:pt x="90677" y="226771"/>
                </a:lnTo>
                <a:lnTo>
                  <a:pt x="90799" y="227380"/>
                </a:lnTo>
                <a:lnTo>
                  <a:pt x="91074" y="227990"/>
                </a:lnTo>
                <a:lnTo>
                  <a:pt x="91439" y="228904"/>
                </a:lnTo>
                <a:lnTo>
                  <a:pt x="92080" y="229514"/>
                </a:lnTo>
                <a:lnTo>
                  <a:pt x="92842" y="230733"/>
                </a:lnTo>
                <a:lnTo>
                  <a:pt x="93604" y="231647"/>
                </a:lnTo>
                <a:lnTo>
                  <a:pt x="94609" y="232562"/>
                </a:lnTo>
                <a:lnTo>
                  <a:pt x="95890" y="234086"/>
                </a:lnTo>
                <a:lnTo>
                  <a:pt x="97779" y="235915"/>
                </a:lnTo>
                <a:lnTo>
                  <a:pt x="99303" y="237134"/>
                </a:lnTo>
                <a:lnTo>
                  <a:pt x="100583" y="238048"/>
                </a:lnTo>
                <a:lnTo>
                  <a:pt x="101864" y="238658"/>
                </a:lnTo>
                <a:lnTo>
                  <a:pt x="102991" y="239267"/>
                </a:lnTo>
                <a:lnTo>
                  <a:pt x="105034" y="239267"/>
                </a:lnTo>
                <a:lnTo>
                  <a:pt x="106558" y="238963"/>
                </a:lnTo>
                <a:lnTo>
                  <a:pt x="110368" y="237743"/>
                </a:lnTo>
                <a:lnTo>
                  <a:pt x="112532" y="237134"/>
                </a:lnTo>
                <a:lnTo>
                  <a:pt x="131185" y="224027"/>
                </a:lnTo>
                <a:lnTo>
                  <a:pt x="135270" y="220065"/>
                </a:lnTo>
                <a:lnTo>
                  <a:pt x="138562" y="215798"/>
                </a:lnTo>
                <a:lnTo>
                  <a:pt x="141091" y="211226"/>
                </a:lnTo>
                <a:lnTo>
                  <a:pt x="143652" y="206654"/>
                </a:lnTo>
                <a:lnTo>
                  <a:pt x="145176" y="201777"/>
                </a:lnTo>
                <a:lnTo>
                  <a:pt x="145663" y="196900"/>
                </a:lnTo>
                <a:lnTo>
                  <a:pt x="146182" y="192328"/>
                </a:lnTo>
                <a:lnTo>
                  <a:pt x="145663" y="187451"/>
                </a:lnTo>
                <a:lnTo>
                  <a:pt x="144749" y="184708"/>
                </a:lnTo>
                <a:close/>
              </a:path>
              <a:path w="252729" h="288289">
                <a:moveTo>
                  <a:pt x="78364" y="123139"/>
                </a:moveTo>
                <a:lnTo>
                  <a:pt x="76078" y="123139"/>
                </a:lnTo>
                <a:lnTo>
                  <a:pt x="74797" y="123443"/>
                </a:lnTo>
                <a:lnTo>
                  <a:pt x="70987" y="124663"/>
                </a:lnTo>
                <a:lnTo>
                  <a:pt x="68976" y="125882"/>
                </a:lnTo>
                <a:lnTo>
                  <a:pt x="66812" y="126796"/>
                </a:lnTo>
                <a:lnTo>
                  <a:pt x="62483" y="129235"/>
                </a:lnTo>
                <a:lnTo>
                  <a:pt x="58155" y="132587"/>
                </a:lnTo>
                <a:lnTo>
                  <a:pt x="56144" y="134111"/>
                </a:lnTo>
                <a:lnTo>
                  <a:pt x="54223" y="136245"/>
                </a:lnTo>
                <a:lnTo>
                  <a:pt x="50688" y="139903"/>
                </a:lnTo>
                <a:lnTo>
                  <a:pt x="47640" y="143865"/>
                </a:lnTo>
                <a:lnTo>
                  <a:pt x="45354" y="147827"/>
                </a:lnTo>
                <a:lnTo>
                  <a:pt x="42915" y="152095"/>
                </a:lnTo>
                <a:lnTo>
                  <a:pt x="41544" y="156362"/>
                </a:lnTo>
                <a:lnTo>
                  <a:pt x="41147" y="160934"/>
                </a:lnTo>
                <a:lnTo>
                  <a:pt x="40629" y="165201"/>
                </a:lnTo>
                <a:lnTo>
                  <a:pt x="60594" y="192938"/>
                </a:lnTo>
                <a:lnTo>
                  <a:pt x="63886" y="194462"/>
                </a:lnTo>
                <a:lnTo>
                  <a:pt x="67299" y="195071"/>
                </a:lnTo>
                <a:lnTo>
                  <a:pt x="70622" y="195376"/>
                </a:lnTo>
                <a:lnTo>
                  <a:pt x="73913" y="195376"/>
                </a:lnTo>
                <a:lnTo>
                  <a:pt x="77205" y="195071"/>
                </a:lnTo>
                <a:lnTo>
                  <a:pt x="80528" y="194462"/>
                </a:lnTo>
                <a:lnTo>
                  <a:pt x="86867" y="192633"/>
                </a:lnTo>
                <a:lnTo>
                  <a:pt x="90037" y="191414"/>
                </a:lnTo>
                <a:lnTo>
                  <a:pt x="93085" y="190499"/>
                </a:lnTo>
                <a:lnTo>
                  <a:pt x="96133" y="189280"/>
                </a:lnTo>
                <a:lnTo>
                  <a:pt x="101986" y="186842"/>
                </a:lnTo>
                <a:lnTo>
                  <a:pt x="107320" y="185623"/>
                </a:lnTo>
                <a:lnTo>
                  <a:pt x="109849" y="185013"/>
                </a:lnTo>
                <a:lnTo>
                  <a:pt x="112257" y="184708"/>
                </a:lnTo>
                <a:lnTo>
                  <a:pt x="144749" y="184708"/>
                </a:lnTo>
                <a:lnTo>
                  <a:pt x="144139" y="182879"/>
                </a:lnTo>
                <a:lnTo>
                  <a:pt x="142493" y="178003"/>
                </a:lnTo>
                <a:lnTo>
                  <a:pt x="139567" y="173735"/>
                </a:lnTo>
                <a:lnTo>
                  <a:pt x="136883" y="170992"/>
                </a:lnTo>
                <a:lnTo>
                  <a:pt x="73395" y="170992"/>
                </a:lnTo>
                <a:lnTo>
                  <a:pt x="68976" y="170383"/>
                </a:lnTo>
                <a:lnTo>
                  <a:pt x="61478" y="160629"/>
                </a:lnTo>
                <a:lnTo>
                  <a:pt x="61721" y="157276"/>
                </a:lnTo>
                <a:lnTo>
                  <a:pt x="62240" y="155447"/>
                </a:lnTo>
                <a:lnTo>
                  <a:pt x="64007" y="152095"/>
                </a:lnTo>
                <a:lnTo>
                  <a:pt x="65410" y="150266"/>
                </a:lnTo>
                <a:lnTo>
                  <a:pt x="67177" y="148742"/>
                </a:lnTo>
                <a:lnTo>
                  <a:pt x="69341" y="146303"/>
                </a:lnTo>
                <a:lnTo>
                  <a:pt x="71749" y="144475"/>
                </a:lnTo>
                <a:lnTo>
                  <a:pt x="74157" y="143255"/>
                </a:lnTo>
                <a:lnTo>
                  <a:pt x="76596" y="141731"/>
                </a:lnTo>
                <a:lnTo>
                  <a:pt x="78882" y="140817"/>
                </a:lnTo>
                <a:lnTo>
                  <a:pt x="81015" y="140207"/>
                </a:lnTo>
                <a:lnTo>
                  <a:pt x="83179" y="139293"/>
                </a:lnTo>
                <a:lnTo>
                  <a:pt x="84978" y="138683"/>
                </a:lnTo>
                <a:lnTo>
                  <a:pt x="88148" y="138074"/>
                </a:lnTo>
                <a:lnTo>
                  <a:pt x="89032" y="137464"/>
                </a:lnTo>
                <a:lnTo>
                  <a:pt x="89550" y="137159"/>
                </a:lnTo>
                <a:lnTo>
                  <a:pt x="90037" y="136550"/>
                </a:lnTo>
                <a:lnTo>
                  <a:pt x="90159" y="135940"/>
                </a:lnTo>
                <a:lnTo>
                  <a:pt x="90312" y="135635"/>
                </a:lnTo>
                <a:lnTo>
                  <a:pt x="90312" y="135026"/>
                </a:lnTo>
                <a:lnTo>
                  <a:pt x="90037" y="134416"/>
                </a:lnTo>
                <a:lnTo>
                  <a:pt x="89672" y="133807"/>
                </a:lnTo>
                <a:lnTo>
                  <a:pt x="89275" y="133197"/>
                </a:lnTo>
                <a:lnTo>
                  <a:pt x="88788" y="132283"/>
                </a:lnTo>
                <a:lnTo>
                  <a:pt x="87264" y="130454"/>
                </a:lnTo>
                <a:lnTo>
                  <a:pt x="86227" y="129539"/>
                </a:lnTo>
                <a:lnTo>
                  <a:pt x="85100" y="128320"/>
                </a:lnTo>
                <a:lnTo>
                  <a:pt x="83941" y="127406"/>
                </a:lnTo>
                <a:lnTo>
                  <a:pt x="83057" y="126491"/>
                </a:lnTo>
                <a:lnTo>
                  <a:pt x="82295" y="125882"/>
                </a:lnTo>
                <a:lnTo>
                  <a:pt x="81533" y="124967"/>
                </a:lnTo>
                <a:lnTo>
                  <a:pt x="80893" y="124358"/>
                </a:lnTo>
                <a:lnTo>
                  <a:pt x="80253" y="124053"/>
                </a:lnTo>
                <a:lnTo>
                  <a:pt x="79766" y="123748"/>
                </a:lnTo>
                <a:lnTo>
                  <a:pt x="79247" y="123443"/>
                </a:lnTo>
                <a:lnTo>
                  <a:pt x="78729" y="123443"/>
                </a:lnTo>
                <a:lnTo>
                  <a:pt x="78364" y="123139"/>
                </a:lnTo>
                <a:close/>
              </a:path>
              <a:path w="252729" h="288289">
                <a:moveTo>
                  <a:pt x="112257" y="160019"/>
                </a:moveTo>
                <a:lnTo>
                  <a:pt x="92842" y="165506"/>
                </a:lnTo>
                <a:lnTo>
                  <a:pt x="89794" y="166420"/>
                </a:lnTo>
                <a:lnTo>
                  <a:pt x="83941" y="168859"/>
                </a:lnTo>
                <a:lnTo>
                  <a:pt x="81168" y="169773"/>
                </a:lnTo>
                <a:lnTo>
                  <a:pt x="75956" y="170992"/>
                </a:lnTo>
                <a:lnTo>
                  <a:pt x="136883" y="170992"/>
                </a:lnTo>
                <a:lnTo>
                  <a:pt x="135392" y="169468"/>
                </a:lnTo>
                <a:lnTo>
                  <a:pt x="132222" y="166115"/>
                </a:lnTo>
                <a:lnTo>
                  <a:pt x="128899" y="163982"/>
                </a:lnTo>
                <a:lnTo>
                  <a:pt x="125608" y="162458"/>
                </a:lnTo>
                <a:lnTo>
                  <a:pt x="122316" y="161239"/>
                </a:lnTo>
                <a:lnTo>
                  <a:pt x="118871" y="160324"/>
                </a:lnTo>
                <a:lnTo>
                  <a:pt x="115580" y="160324"/>
                </a:lnTo>
                <a:lnTo>
                  <a:pt x="112257" y="160019"/>
                </a:lnTo>
                <a:close/>
              </a:path>
              <a:path w="252729" h="288289">
                <a:moveTo>
                  <a:pt x="102626" y="92049"/>
                </a:moveTo>
                <a:lnTo>
                  <a:pt x="101986" y="92049"/>
                </a:lnTo>
                <a:lnTo>
                  <a:pt x="101102" y="92354"/>
                </a:lnTo>
                <a:lnTo>
                  <a:pt x="100340" y="92963"/>
                </a:lnTo>
                <a:lnTo>
                  <a:pt x="99303" y="93573"/>
                </a:lnTo>
                <a:lnTo>
                  <a:pt x="88788" y="104241"/>
                </a:lnTo>
                <a:lnTo>
                  <a:pt x="87629" y="105460"/>
                </a:lnTo>
                <a:lnTo>
                  <a:pt x="87111" y="106679"/>
                </a:lnTo>
                <a:lnTo>
                  <a:pt x="86989" y="107594"/>
                </a:lnTo>
                <a:lnTo>
                  <a:pt x="86989" y="108508"/>
                </a:lnTo>
                <a:lnTo>
                  <a:pt x="87386" y="109423"/>
                </a:lnTo>
                <a:lnTo>
                  <a:pt x="89153" y="110947"/>
                </a:lnTo>
                <a:lnTo>
                  <a:pt x="90556" y="111861"/>
                </a:lnTo>
                <a:lnTo>
                  <a:pt x="92323" y="113080"/>
                </a:lnTo>
                <a:lnTo>
                  <a:pt x="179953" y="164287"/>
                </a:lnTo>
                <a:lnTo>
                  <a:pt x="181234" y="165201"/>
                </a:lnTo>
                <a:lnTo>
                  <a:pt x="184282" y="166115"/>
                </a:lnTo>
                <a:lnTo>
                  <a:pt x="185287" y="165811"/>
                </a:lnTo>
                <a:lnTo>
                  <a:pt x="186446" y="165506"/>
                </a:lnTo>
                <a:lnTo>
                  <a:pt x="187573" y="164896"/>
                </a:lnTo>
                <a:lnTo>
                  <a:pt x="188854" y="163982"/>
                </a:lnTo>
                <a:lnTo>
                  <a:pt x="191902" y="161543"/>
                </a:lnTo>
                <a:lnTo>
                  <a:pt x="193791" y="159410"/>
                </a:lnTo>
                <a:lnTo>
                  <a:pt x="196230" y="156971"/>
                </a:lnTo>
                <a:lnTo>
                  <a:pt x="204094" y="147523"/>
                </a:lnTo>
                <a:lnTo>
                  <a:pt x="204612" y="146303"/>
                </a:lnTo>
                <a:lnTo>
                  <a:pt x="204734" y="145389"/>
                </a:lnTo>
                <a:lnTo>
                  <a:pt x="204459" y="144475"/>
                </a:lnTo>
                <a:lnTo>
                  <a:pt x="204215" y="143560"/>
                </a:lnTo>
                <a:lnTo>
                  <a:pt x="203850" y="142646"/>
                </a:lnTo>
                <a:lnTo>
                  <a:pt x="203088" y="141427"/>
                </a:lnTo>
                <a:lnTo>
                  <a:pt x="202527" y="140512"/>
                </a:lnTo>
                <a:lnTo>
                  <a:pt x="180593" y="140512"/>
                </a:lnTo>
                <a:lnTo>
                  <a:pt x="105552" y="93573"/>
                </a:lnTo>
                <a:lnTo>
                  <a:pt x="104637" y="92963"/>
                </a:lnTo>
                <a:lnTo>
                  <a:pt x="103875" y="92354"/>
                </a:lnTo>
                <a:lnTo>
                  <a:pt x="103266" y="92354"/>
                </a:lnTo>
                <a:lnTo>
                  <a:pt x="102626" y="92049"/>
                </a:lnTo>
                <a:close/>
              </a:path>
              <a:path w="252729" h="288289">
                <a:moveTo>
                  <a:pt x="149748" y="45415"/>
                </a:moveTo>
                <a:lnTo>
                  <a:pt x="148833" y="45415"/>
                </a:lnTo>
                <a:lnTo>
                  <a:pt x="147949" y="45719"/>
                </a:lnTo>
                <a:lnTo>
                  <a:pt x="147065" y="46329"/>
                </a:lnTo>
                <a:lnTo>
                  <a:pt x="145938" y="46939"/>
                </a:lnTo>
                <a:lnTo>
                  <a:pt x="144779" y="48158"/>
                </a:lnTo>
                <a:lnTo>
                  <a:pt x="143499" y="49072"/>
                </a:lnTo>
                <a:lnTo>
                  <a:pt x="141853" y="50596"/>
                </a:lnTo>
                <a:lnTo>
                  <a:pt x="138043" y="54559"/>
                </a:lnTo>
                <a:lnTo>
                  <a:pt x="136641" y="56083"/>
                </a:lnTo>
                <a:lnTo>
                  <a:pt x="134630" y="58521"/>
                </a:lnTo>
                <a:lnTo>
                  <a:pt x="133868" y="59435"/>
                </a:lnTo>
                <a:lnTo>
                  <a:pt x="133593" y="60350"/>
                </a:lnTo>
                <a:lnTo>
                  <a:pt x="133228" y="61264"/>
                </a:lnTo>
                <a:lnTo>
                  <a:pt x="133106" y="62179"/>
                </a:lnTo>
                <a:lnTo>
                  <a:pt x="133593" y="63703"/>
                </a:lnTo>
                <a:lnTo>
                  <a:pt x="133990" y="64617"/>
                </a:lnTo>
                <a:lnTo>
                  <a:pt x="134630" y="65531"/>
                </a:lnTo>
                <a:lnTo>
                  <a:pt x="180593" y="140512"/>
                </a:lnTo>
                <a:lnTo>
                  <a:pt x="202527" y="140512"/>
                </a:lnTo>
                <a:lnTo>
                  <a:pt x="164591" y="78638"/>
                </a:lnTo>
                <a:lnTo>
                  <a:pt x="205901" y="78638"/>
                </a:lnTo>
                <a:lnTo>
                  <a:pt x="152156" y="46329"/>
                </a:lnTo>
                <a:lnTo>
                  <a:pt x="151272" y="45719"/>
                </a:lnTo>
                <a:lnTo>
                  <a:pt x="150510" y="45719"/>
                </a:lnTo>
                <a:lnTo>
                  <a:pt x="149748" y="45415"/>
                </a:lnTo>
                <a:close/>
              </a:path>
              <a:path w="252729" h="288289">
                <a:moveTo>
                  <a:pt x="205901" y="78638"/>
                </a:moveTo>
                <a:lnTo>
                  <a:pt x="164713" y="78638"/>
                </a:lnTo>
                <a:lnTo>
                  <a:pt x="229240" y="117043"/>
                </a:lnTo>
                <a:lnTo>
                  <a:pt x="230245" y="117652"/>
                </a:lnTo>
                <a:lnTo>
                  <a:pt x="231282" y="117957"/>
                </a:lnTo>
                <a:lnTo>
                  <a:pt x="232166" y="118262"/>
                </a:lnTo>
                <a:lnTo>
                  <a:pt x="233171" y="117957"/>
                </a:lnTo>
                <a:lnTo>
                  <a:pt x="234330" y="117347"/>
                </a:lnTo>
                <a:lnTo>
                  <a:pt x="235457" y="117043"/>
                </a:lnTo>
                <a:lnTo>
                  <a:pt x="236860" y="116128"/>
                </a:lnTo>
                <a:lnTo>
                  <a:pt x="238384" y="114604"/>
                </a:lnTo>
                <a:lnTo>
                  <a:pt x="239908" y="113385"/>
                </a:lnTo>
                <a:lnTo>
                  <a:pt x="241797" y="111556"/>
                </a:lnTo>
                <a:lnTo>
                  <a:pt x="244083" y="109118"/>
                </a:lnTo>
                <a:lnTo>
                  <a:pt x="246247" y="107289"/>
                </a:lnTo>
                <a:lnTo>
                  <a:pt x="247893" y="105460"/>
                </a:lnTo>
                <a:lnTo>
                  <a:pt x="252618" y="97535"/>
                </a:lnTo>
                <a:lnTo>
                  <a:pt x="252465" y="96621"/>
                </a:lnTo>
                <a:lnTo>
                  <a:pt x="252221" y="95707"/>
                </a:lnTo>
                <a:lnTo>
                  <a:pt x="251856" y="94487"/>
                </a:lnTo>
                <a:lnTo>
                  <a:pt x="251094" y="93268"/>
                </a:lnTo>
                <a:lnTo>
                  <a:pt x="250560" y="92354"/>
                </a:lnTo>
                <a:lnTo>
                  <a:pt x="228721" y="92354"/>
                </a:lnTo>
                <a:lnTo>
                  <a:pt x="205901" y="78638"/>
                </a:lnTo>
                <a:close/>
              </a:path>
              <a:path w="252729" h="288289">
                <a:moveTo>
                  <a:pt x="195468" y="0"/>
                </a:moveTo>
                <a:lnTo>
                  <a:pt x="193547" y="0"/>
                </a:lnTo>
                <a:lnTo>
                  <a:pt x="192542" y="609"/>
                </a:lnTo>
                <a:lnTo>
                  <a:pt x="191505" y="1523"/>
                </a:lnTo>
                <a:lnTo>
                  <a:pt x="190378" y="2438"/>
                </a:lnTo>
                <a:lnTo>
                  <a:pt x="180472" y="14630"/>
                </a:lnTo>
                <a:lnTo>
                  <a:pt x="180837" y="15239"/>
                </a:lnTo>
                <a:lnTo>
                  <a:pt x="181112" y="16154"/>
                </a:lnTo>
                <a:lnTo>
                  <a:pt x="181477" y="16763"/>
                </a:lnTo>
                <a:lnTo>
                  <a:pt x="181996" y="17678"/>
                </a:lnTo>
                <a:lnTo>
                  <a:pt x="228843" y="92354"/>
                </a:lnTo>
                <a:lnTo>
                  <a:pt x="250560" y="92354"/>
                </a:lnTo>
                <a:lnTo>
                  <a:pt x="200040" y="5791"/>
                </a:lnTo>
                <a:lnTo>
                  <a:pt x="198881" y="3962"/>
                </a:lnTo>
                <a:lnTo>
                  <a:pt x="197876" y="2438"/>
                </a:lnTo>
                <a:lnTo>
                  <a:pt x="197114" y="1523"/>
                </a:lnTo>
                <a:lnTo>
                  <a:pt x="196230" y="609"/>
                </a:lnTo>
                <a:lnTo>
                  <a:pt x="195468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204599" y="3312657"/>
            <a:ext cx="283210" cy="262255"/>
          </a:xfrm>
          <a:custGeom>
            <a:avLst/>
            <a:gdLst/>
            <a:ahLst/>
            <a:cxnLst/>
            <a:rect l="l" t="t" r="r" b="b"/>
            <a:pathLst>
              <a:path w="283210" h="262254">
                <a:moveTo>
                  <a:pt x="104261" y="208178"/>
                </a:moveTo>
                <a:lnTo>
                  <a:pt x="74035" y="208178"/>
                </a:lnTo>
                <a:lnTo>
                  <a:pt x="76321" y="208787"/>
                </a:lnTo>
                <a:lnTo>
                  <a:pt x="78333" y="209702"/>
                </a:lnTo>
                <a:lnTo>
                  <a:pt x="80131" y="211531"/>
                </a:lnTo>
                <a:lnTo>
                  <a:pt x="81655" y="213055"/>
                </a:lnTo>
                <a:lnTo>
                  <a:pt x="82783" y="214883"/>
                </a:lnTo>
                <a:lnTo>
                  <a:pt x="83545" y="216712"/>
                </a:lnTo>
                <a:lnTo>
                  <a:pt x="84185" y="218541"/>
                </a:lnTo>
                <a:lnTo>
                  <a:pt x="84429" y="220370"/>
                </a:lnTo>
                <a:lnTo>
                  <a:pt x="84185" y="222199"/>
                </a:lnTo>
                <a:lnTo>
                  <a:pt x="83941" y="224332"/>
                </a:lnTo>
                <a:lnTo>
                  <a:pt x="68701" y="241096"/>
                </a:lnTo>
                <a:lnTo>
                  <a:pt x="65775" y="242925"/>
                </a:lnTo>
                <a:lnTo>
                  <a:pt x="63093" y="243839"/>
                </a:lnTo>
                <a:lnTo>
                  <a:pt x="60563" y="244754"/>
                </a:lnTo>
                <a:lnTo>
                  <a:pt x="58155" y="245668"/>
                </a:lnTo>
                <a:lnTo>
                  <a:pt x="55991" y="246278"/>
                </a:lnTo>
                <a:lnTo>
                  <a:pt x="54345" y="246583"/>
                </a:lnTo>
                <a:lnTo>
                  <a:pt x="52577" y="246887"/>
                </a:lnTo>
                <a:lnTo>
                  <a:pt x="51419" y="247497"/>
                </a:lnTo>
                <a:lnTo>
                  <a:pt x="50901" y="248107"/>
                </a:lnTo>
                <a:lnTo>
                  <a:pt x="50413" y="248411"/>
                </a:lnTo>
                <a:lnTo>
                  <a:pt x="50139" y="249021"/>
                </a:lnTo>
                <a:lnTo>
                  <a:pt x="50139" y="249326"/>
                </a:lnTo>
                <a:lnTo>
                  <a:pt x="50017" y="249935"/>
                </a:lnTo>
                <a:lnTo>
                  <a:pt x="50139" y="250545"/>
                </a:lnTo>
                <a:lnTo>
                  <a:pt x="50535" y="251459"/>
                </a:lnTo>
                <a:lnTo>
                  <a:pt x="50901" y="252069"/>
                </a:lnTo>
                <a:lnTo>
                  <a:pt x="51419" y="252983"/>
                </a:lnTo>
                <a:lnTo>
                  <a:pt x="52943" y="254812"/>
                </a:lnTo>
                <a:lnTo>
                  <a:pt x="53949" y="255727"/>
                </a:lnTo>
                <a:lnTo>
                  <a:pt x="55229" y="256946"/>
                </a:lnTo>
                <a:lnTo>
                  <a:pt x="57149" y="259079"/>
                </a:lnTo>
                <a:lnTo>
                  <a:pt x="58795" y="260299"/>
                </a:lnTo>
                <a:lnTo>
                  <a:pt x="59923" y="261213"/>
                </a:lnTo>
                <a:lnTo>
                  <a:pt x="61203" y="261823"/>
                </a:lnTo>
                <a:lnTo>
                  <a:pt x="62331" y="262127"/>
                </a:lnTo>
                <a:lnTo>
                  <a:pt x="66019" y="262127"/>
                </a:lnTo>
                <a:lnTo>
                  <a:pt x="69829" y="260908"/>
                </a:lnTo>
                <a:lnTo>
                  <a:pt x="71993" y="259994"/>
                </a:lnTo>
                <a:lnTo>
                  <a:pt x="74401" y="259079"/>
                </a:lnTo>
                <a:lnTo>
                  <a:pt x="100431" y="234391"/>
                </a:lnTo>
                <a:lnTo>
                  <a:pt x="102991" y="229819"/>
                </a:lnTo>
                <a:lnTo>
                  <a:pt x="104515" y="224942"/>
                </a:lnTo>
                <a:lnTo>
                  <a:pt x="105003" y="220370"/>
                </a:lnTo>
                <a:lnTo>
                  <a:pt x="105643" y="215493"/>
                </a:lnTo>
                <a:lnTo>
                  <a:pt x="105155" y="210616"/>
                </a:lnTo>
                <a:lnTo>
                  <a:pt x="104261" y="208178"/>
                </a:lnTo>
                <a:close/>
              </a:path>
              <a:path w="283210" h="262254">
                <a:moveTo>
                  <a:pt x="37825" y="146303"/>
                </a:moveTo>
                <a:lnTo>
                  <a:pt x="35539" y="146303"/>
                </a:lnTo>
                <a:lnTo>
                  <a:pt x="34137" y="146608"/>
                </a:lnTo>
                <a:lnTo>
                  <a:pt x="30327" y="147827"/>
                </a:lnTo>
                <a:lnTo>
                  <a:pt x="28315" y="148742"/>
                </a:lnTo>
                <a:lnTo>
                  <a:pt x="26273" y="149961"/>
                </a:lnTo>
                <a:lnTo>
                  <a:pt x="21945" y="152399"/>
                </a:lnTo>
                <a:lnTo>
                  <a:pt x="4693" y="171297"/>
                </a:lnTo>
                <a:lnTo>
                  <a:pt x="2407" y="175259"/>
                </a:lnTo>
                <a:lnTo>
                  <a:pt x="1005" y="179527"/>
                </a:lnTo>
                <a:lnTo>
                  <a:pt x="487" y="183794"/>
                </a:lnTo>
                <a:lnTo>
                  <a:pt x="0" y="188366"/>
                </a:lnTo>
                <a:lnTo>
                  <a:pt x="487" y="192633"/>
                </a:lnTo>
                <a:lnTo>
                  <a:pt x="2011" y="196900"/>
                </a:lnTo>
                <a:lnTo>
                  <a:pt x="3413" y="201167"/>
                </a:lnTo>
                <a:lnTo>
                  <a:pt x="19933" y="216103"/>
                </a:lnTo>
                <a:lnTo>
                  <a:pt x="23347" y="217627"/>
                </a:lnTo>
                <a:lnTo>
                  <a:pt x="26669" y="218236"/>
                </a:lnTo>
                <a:lnTo>
                  <a:pt x="33253" y="218541"/>
                </a:lnTo>
                <a:lnTo>
                  <a:pt x="36575" y="218236"/>
                </a:lnTo>
                <a:lnTo>
                  <a:pt x="43159" y="216712"/>
                </a:lnTo>
                <a:lnTo>
                  <a:pt x="46329" y="215798"/>
                </a:lnTo>
                <a:lnTo>
                  <a:pt x="49377" y="214579"/>
                </a:lnTo>
                <a:lnTo>
                  <a:pt x="52577" y="213359"/>
                </a:lnTo>
                <a:lnTo>
                  <a:pt x="55625" y="212445"/>
                </a:lnTo>
                <a:lnTo>
                  <a:pt x="58399" y="211226"/>
                </a:lnTo>
                <a:lnTo>
                  <a:pt x="61325" y="210311"/>
                </a:lnTo>
                <a:lnTo>
                  <a:pt x="64129" y="209397"/>
                </a:lnTo>
                <a:lnTo>
                  <a:pt x="66659" y="208787"/>
                </a:lnTo>
                <a:lnTo>
                  <a:pt x="69341" y="208178"/>
                </a:lnTo>
                <a:lnTo>
                  <a:pt x="104261" y="208178"/>
                </a:lnTo>
                <a:lnTo>
                  <a:pt x="103479" y="206044"/>
                </a:lnTo>
                <a:lnTo>
                  <a:pt x="101833" y="201167"/>
                </a:lnTo>
                <a:lnTo>
                  <a:pt x="99059" y="196595"/>
                </a:lnTo>
                <a:lnTo>
                  <a:pt x="96795" y="194462"/>
                </a:lnTo>
                <a:lnTo>
                  <a:pt x="32887" y="194462"/>
                </a:lnTo>
                <a:lnTo>
                  <a:pt x="30601" y="193852"/>
                </a:lnTo>
                <a:lnTo>
                  <a:pt x="28315" y="193547"/>
                </a:lnTo>
                <a:lnTo>
                  <a:pt x="26273" y="192633"/>
                </a:lnTo>
                <a:lnTo>
                  <a:pt x="24627" y="190804"/>
                </a:lnTo>
                <a:lnTo>
                  <a:pt x="23347" y="189585"/>
                </a:lnTo>
                <a:lnTo>
                  <a:pt x="22463" y="188366"/>
                </a:lnTo>
                <a:lnTo>
                  <a:pt x="21183" y="185318"/>
                </a:lnTo>
                <a:lnTo>
                  <a:pt x="20939" y="183794"/>
                </a:lnTo>
                <a:lnTo>
                  <a:pt x="21061" y="182270"/>
                </a:lnTo>
                <a:lnTo>
                  <a:pt x="21183" y="180441"/>
                </a:lnTo>
                <a:lnTo>
                  <a:pt x="21701" y="178612"/>
                </a:lnTo>
                <a:lnTo>
                  <a:pt x="22585" y="177088"/>
                </a:lnTo>
                <a:lnTo>
                  <a:pt x="23469" y="175259"/>
                </a:lnTo>
                <a:lnTo>
                  <a:pt x="33649" y="166420"/>
                </a:lnTo>
                <a:lnTo>
                  <a:pt x="36057" y="164896"/>
                </a:lnTo>
                <a:lnTo>
                  <a:pt x="38343" y="163982"/>
                </a:lnTo>
                <a:lnTo>
                  <a:pt x="40385" y="163067"/>
                </a:lnTo>
                <a:lnTo>
                  <a:pt x="42519" y="162458"/>
                </a:lnTo>
                <a:lnTo>
                  <a:pt x="44439" y="161848"/>
                </a:lnTo>
                <a:lnTo>
                  <a:pt x="45963" y="161543"/>
                </a:lnTo>
                <a:lnTo>
                  <a:pt x="47487" y="160934"/>
                </a:lnTo>
                <a:lnTo>
                  <a:pt x="48493" y="160629"/>
                </a:lnTo>
                <a:lnTo>
                  <a:pt x="49011" y="160019"/>
                </a:lnTo>
                <a:lnTo>
                  <a:pt x="49377" y="159715"/>
                </a:lnTo>
                <a:lnTo>
                  <a:pt x="49651" y="159410"/>
                </a:lnTo>
                <a:lnTo>
                  <a:pt x="49651" y="158191"/>
                </a:lnTo>
                <a:lnTo>
                  <a:pt x="49529" y="157581"/>
                </a:lnTo>
                <a:lnTo>
                  <a:pt x="49133" y="156971"/>
                </a:lnTo>
                <a:lnTo>
                  <a:pt x="48767" y="156362"/>
                </a:lnTo>
                <a:lnTo>
                  <a:pt x="48127" y="155447"/>
                </a:lnTo>
                <a:lnTo>
                  <a:pt x="46603" y="153619"/>
                </a:lnTo>
                <a:lnTo>
                  <a:pt x="45719" y="152704"/>
                </a:lnTo>
                <a:lnTo>
                  <a:pt x="44439" y="151485"/>
                </a:lnTo>
                <a:lnTo>
                  <a:pt x="43433" y="150266"/>
                </a:lnTo>
                <a:lnTo>
                  <a:pt x="42519" y="149351"/>
                </a:lnTo>
                <a:lnTo>
                  <a:pt x="40995" y="148132"/>
                </a:lnTo>
                <a:lnTo>
                  <a:pt x="40233" y="147827"/>
                </a:lnTo>
                <a:lnTo>
                  <a:pt x="39745" y="147218"/>
                </a:lnTo>
                <a:lnTo>
                  <a:pt x="39105" y="146913"/>
                </a:lnTo>
                <a:lnTo>
                  <a:pt x="38587" y="146608"/>
                </a:lnTo>
                <a:lnTo>
                  <a:pt x="38221" y="146608"/>
                </a:lnTo>
                <a:lnTo>
                  <a:pt x="37825" y="146303"/>
                </a:lnTo>
                <a:close/>
              </a:path>
              <a:path w="283210" h="262254">
                <a:moveTo>
                  <a:pt x="92811" y="86258"/>
                </a:moveTo>
                <a:lnTo>
                  <a:pt x="90281" y="86258"/>
                </a:lnTo>
                <a:lnTo>
                  <a:pt x="89275" y="86867"/>
                </a:lnTo>
                <a:lnTo>
                  <a:pt x="88239" y="87477"/>
                </a:lnTo>
                <a:lnTo>
                  <a:pt x="72115" y="104241"/>
                </a:lnTo>
                <a:lnTo>
                  <a:pt x="71627" y="105155"/>
                </a:lnTo>
                <a:lnTo>
                  <a:pt x="71353" y="106070"/>
                </a:lnTo>
                <a:lnTo>
                  <a:pt x="71475" y="106679"/>
                </a:lnTo>
                <a:lnTo>
                  <a:pt x="71627" y="107594"/>
                </a:lnTo>
                <a:lnTo>
                  <a:pt x="71871" y="108203"/>
                </a:lnTo>
                <a:lnTo>
                  <a:pt x="72389" y="109118"/>
                </a:lnTo>
                <a:lnTo>
                  <a:pt x="119359" y="206349"/>
                </a:lnTo>
                <a:lnTo>
                  <a:pt x="120243" y="207873"/>
                </a:lnTo>
                <a:lnTo>
                  <a:pt x="121005" y="208787"/>
                </a:lnTo>
                <a:lnTo>
                  <a:pt x="121645" y="209702"/>
                </a:lnTo>
                <a:lnTo>
                  <a:pt x="122529" y="210311"/>
                </a:lnTo>
                <a:lnTo>
                  <a:pt x="124327" y="210311"/>
                </a:lnTo>
                <a:lnTo>
                  <a:pt x="125333" y="210007"/>
                </a:lnTo>
                <a:lnTo>
                  <a:pt x="126491" y="209092"/>
                </a:lnTo>
                <a:lnTo>
                  <a:pt x="127741" y="208178"/>
                </a:lnTo>
                <a:lnTo>
                  <a:pt x="129265" y="206654"/>
                </a:lnTo>
                <a:lnTo>
                  <a:pt x="131185" y="204825"/>
                </a:lnTo>
                <a:lnTo>
                  <a:pt x="132831" y="202996"/>
                </a:lnTo>
                <a:lnTo>
                  <a:pt x="134233" y="201472"/>
                </a:lnTo>
                <a:lnTo>
                  <a:pt x="135239" y="200558"/>
                </a:lnTo>
                <a:lnTo>
                  <a:pt x="136245" y="199339"/>
                </a:lnTo>
                <a:lnTo>
                  <a:pt x="137007" y="198119"/>
                </a:lnTo>
                <a:lnTo>
                  <a:pt x="137403" y="197510"/>
                </a:lnTo>
                <a:lnTo>
                  <a:pt x="137647" y="196595"/>
                </a:lnTo>
                <a:lnTo>
                  <a:pt x="126339" y="172516"/>
                </a:lnTo>
                <a:lnTo>
                  <a:pt x="142559" y="156362"/>
                </a:lnTo>
                <a:lnTo>
                  <a:pt x="117469" y="156362"/>
                </a:lnTo>
                <a:lnTo>
                  <a:pt x="94975" y="111251"/>
                </a:lnTo>
                <a:lnTo>
                  <a:pt x="144684" y="111251"/>
                </a:lnTo>
                <a:lnTo>
                  <a:pt x="93725" y="86563"/>
                </a:lnTo>
                <a:lnTo>
                  <a:pt x="92811" y="86258"/>
                </a:lnTo>
                <a:close/>
              </a:path>
              <a:path w="283210" h="262254">
                <a:moveTo>
                  <a:pt x="71627" y="183184"/>
                </a:moveTo>
                <a:lnTo>
                  <a:pt x="65013" y="184403"/>
                </a:lnTo>
                <a:lnTo>
                  <a:pt x="58521" y="186232"/>
                </a:lnTo>
                <a:lnTo>
                  <a:pt x="55351" y="187451"/>
                </a:lnTo>
                <a:lnTo>
                  <a:pt x="52181" y="188366"/>
                </a:lnTo>
                <a:lnTo>
                  <a:pt x="49255" y="189585"/>
                </a:lnTo>
                <a:lnTo>
                  <a:pt x="46207" y="190804"/>
                </a:lnTo>
                <a:lnTo>
                  <a:pt x="43281" y="192023"/>
                </a:lnTo>
                <a:lnTo>
                  <a:pt x="40507" y="192938"/>
                </a:lnTo>
                <a:lnTo>
                  <a:pt x="35295" y="194157"/>
                </a:lnTo>
                <a:lnTo>
                  <a:pt x="32887" y="194462"/>
                </a:lnTo>
                <a:lnTo>
                  <a:pt x="96795" y="194462"/>
                </a:lnTo>
                <a:lnTo>
                  <a:pt x="94853" y="192633"/>
                </a:lnTo>
                <a:lnTo>
                  <a:pt x="91561" y="189280"/>
                </a:lnTo>
                <a:lnTo>
                  <a:pt x="88391" y="187147"/>
                </a:lnTo>
                <a:lnTo>
                  <a:pt x="84947" y="185623"/>
                </a:lnTo>
                <a:lnTo>
                  <a:pt x="81655" y="184403"/>
                </a:lnTo>
                <a:lnTo>
                  <a:pt x="78333" y="183794"/>
                </a:lnTo>
                <a:lnTo>
                  <a:pt x="71627" y="183184"/>
                </a:lnTo>
                <a:close/>
              </a:path>
              <a:path w="283210" h="262254">
                <a:moveTo>
                  <a:pt x="144684" y="111251"/>
                </a:moveTo>
                <a:lnTo>
                  <a:pt x="94975" y="111251"/>
                </a:lnTo>
                <a:lnTo>
                  <a:pt x="140055" y="133807"/>
                </a:lnTo>
                <a:lnTo>
                  <a:pt x="117469" y="156362"/>
                </a:lnTo>
                <a:lnTo>
                  <a:pt x="142559" y="156362"/>
                </a:lnTo>
                <a:lnTo>
                  <a:pt x="156331" y="142646"/>
                </a:lnTo>
                <a:lnTo>
                  <a:pt x="193166" y="142646"/>
                </a:lnTo>
                <a:lnTo>
                  <a:pt x="194309" y="141427"/>
                </a:lnTo>
                <a:lnTo>
                  <a:pt x="195315" y="140207"/>
                </a:lnTo>
                <a:lnTo>
                  <a:pt x="195833" y="138988"/>
                </a:lnTo>
                <a:lnTo>
                  <a:pt x="195833" y="137159"/>
                </a:lnTo>
                <a:lnTo>
                  <a:pt x="195437" y="136550"/>
                </a:lnTo>
                <a:lnTo>
                  <a:pt x="194431" y="135635"/>
                </a:lnTo>
                <a:lnTo>
                  <a:pt x="193395" y="135026"/>
                </a:lnTo>
                <a:lnTo>
                  <a:pt x="192023" y="134111"/>
                </a:lnTo>
                <a:lnTo>
                  <a:pt x="189981" y="133197"/>
                </a:lnTo>
                <a:lnTo>
                  <a:pt x="144684" y="111251"/>
                </a:lnTo>
                <a:close/>
              </a:path>
              <a:path w="283210" h="262254">
                <a:moveTo>
                  <a:pt x="193166" y="142646"/>
                </a:moveTo>
                <a:lnTo>
                  <a:pt x="156331" y="142646"/>
                </a:lnTo>
                <a:lnTo>
                  <a:pt x="177667" y="153314"/>
                </a:lnTo>
                <a:lnTo>
                  <a:pt x="178429" y="153619"/>
                </a:lnTo>
                <a:lnTo>
                  <a:pt x="179069" y="153923"/>
                </a:lnTo>
                <a:lnTo>
                  <a:pt x="180837" y="153923"/>
                </a:lnTo>
                <a:lnTo>
                  <a:pt x="181599" y="153314"/>
                </a:lnTo>
                <a:lnTo>
                  <a:pt x="182483" y="153009"/>
                </a:lnTo>
                <a:lnTo>
                  <a:pt x="183489" y="152095"/>
                </a:lnTo>
                <a:lnTo>
                  <a:pt x="184647" y="150875"/>
                </a:lnTo>
                <a:lnTo>
                  <a:pt x="185927" y="149961"/>
                </a:lnTo>
                <a:lnTo>
                  <a:pt x="187573" y="148437"/>
                </a:lnTo>
                <a:lnTo>
                  <a:pt x="189737" y="146303"/>
                </a:lnTo>
                <a:lnTo>
                  <a:pt x="193166" y="142646"/>
                </a:lnTo>
                <a:close/>
              </a:path>
              <a:path w="283210" h="262254">
                <a:moveTo>
                  <a:pt x="145145" y="33527"/>
                </a:moveTo>
                <a:lnTo>
                  <a:pt x="143255" y="33527"/>
                </a:lnTo>
                <a:lnTo>
                  <a:pt x="142493" y="34137"/>
                </a:lnTo>
                <a:lnTo>
                  <a:pt x="141579" y="34442"/>
                </a:lnTo>
                <a:lnTo>
                  <a:pt x="140573" y="35051"/>
                </a:lnTo>
                <a:lnTo>
                  <a:pt x="139445" y="35966"/>
                </a:lnTo>
                <a:lnTo>
                  <a:pt x="138287" y="36880"/>
                </a:lnTo>
                <a:lnTo>
                  <a:pt x="133837" y="41147"/>
                </a:lnTo>
                <a:lnTo>
                  <a:pt x="132587" y="42671"/>
                </a:lnTo>
                <a:lnTo>
                  <a:pt x="130789" y="45110"/>
                </a:lnTo>
                <a:lnTo>
                  <a:pt x="130027" y="46024"/>
                </a:lnTo>
                <a:lnTo>
                  <a:pt x="129661" y="46939"/>
                </a:lnTo>
                <a:lnTo>
                  <a:pt x="129265" y="47548"/>
                </a:lnTo>
                <a:lnTo>
                  <a:pt x="129021" y="48463"/>
                </a:lnTo>
                <a:lnTo>
                  <a:pt x="129143" y="49072"/>
                </a:lnTo>
                <a:lnTo>
                  <a:pt x="129143" y="49682"/>
                </a:lnTo>
                <a:lnTo>
                  <a:pt x="129387" y="49987"/>
                </a:lnTo>
                <a:lnTo>
                  <a:pt x="129783" y="50291"/>
                </a:lnTo>
                <a:lnTo>
                  <a:pt x="205099" y="125882"/>
                </a:lnTo>
                <a:lnTo>
                  <a:pt x="205465" y="126187"/>
                </a:lnTo>
                <a:lnTo>
                  <a:pt x="205983" y="126491"/>
                </a:lnTo>
                <a:lnTo>
                  <a:pt x="207111" y="126491"/>
                </a:lnTo>
                <a:lnTo>
                  <a:pt x="208635" y="125882"/>
                </a:lnTo>
                <a:lnTo>
                  <a:pt x="209549" y="125577"/>
                </a:lnTo>
                <a:lnTo>
                  <a:pt x="210555" y="124967"/>
                </a:lnTo>
                <a:lnTo>
                  <a:pt x="211683" y="123748"/>
                </a:lnTo>
                <a:lnTo>
                  <a:pt x="212841" y="122834"/>
                </a:lnTo>
                <a:lnTo>
                  <a:pt x="214243" y="121615"/>
                </a:lnTo>
                <a:lnTo>
                  <a:pt x="215767" y="120091"/>
                </a:lnTo>
                <a:lnTo>
                  <a:pt x="217413" y="118567"/>
                </a:lnTo>
                <a:lnTo>
                  <a:pt x="221467" y="113080"/>
                </a:lnTo>
                <a:lnTo>
                  <a:pt x="221863" y="112166"/>
                </a:lnTo>
                <a:lnTo>
                  <a:pt x="222107" y="111556"/>
                </a:lnTo>
                <a:lnTo>
                  <a:pt x="221985" y="110947"/>
                </a:lnTo>
                <a:lnTo>
                  <a:pt x="221985" y="110337"/>
                </a:lnTo>
                <a:lnTo>
                  <a:pt x="221741" y="109727"/>
                </a:lnTo>
                <a:lnTo>
                  <a:pt x="221345" y="109423"/>
                </a:lnTo>
                <a:lnTo>
                  <a:pt x="146029" y="34137"/>
                </a:lnTo>
                <a:lnTo>
                  <a:pt x="145663" y="33832"/>
                </a:lnTo>
                <a:lnTo>
                  <a:pt x="145145" y="33527"/>
                </a:lnTo>
                <a:close/>
              </a:path>
              <a:path w="283210" h="262254">
                <a:moveTo>
                  <a:pt x="178551" y="0"/>
                </a:moveTo>
                <a:lnTo>
                  <a:pt x="177393" y="0"/>
                </a:lnTo>
                <a:lnTo>
                  <a:pt x="175869" y="609"/>
                </a:lnTo>
                <a:lnTo>
                  <a:pt x="174985" y="914"/>
                </a:lnTo>
                <a:lnTo>
                  <a:pt x="173979" y="1523"/>
                </a:lnTo>
                <a:lnTo>
                  <a:pt x="172821" y="2438"/>
                </a:lnTo>
                <a:lnTo>
                  <a:pt x="171693" y="3657"/>
                </a:lnTo>
                <a:lnTo>
                  <a:pt x="170413" y="4571"/>
                </a:lnTo>
                <a:lnTo>
                  <a:pt x="167243" y="7924"/>
                </a:lnTo>
                <a:lnTo>
                  <a:pt x="165963" y="9143"/>
                </a:lnTo>
                <a:lnTo>
                  <a:pt x="165079" y="10363"/>
                </a:lnTo>
                <a:lnTo>
                  <a:pt x="164073" y="11582"/>
                </a:lnTo>
                <a:lnTo>
                  <a:pt x="163433" y="12496"/>
                </a:lnTo>
                <a:lnTo>
                  <a:pt x="163067" y="13411"/>
                </a:lnTo>
                <a:lnTo>
                  <a:pt x="162671" y="14325"/>
                </a:lnTo>
                <a:lnTo>
                  <a:pt x="162427" y="14935"/>
                </a:lnTo>
                <a:lnTo>
                  <a:pt x="162549" y="15544"/>
                </a:lnTo>
                <a:lnTo>
                  <a:pt x="162549" y="16154"/>
                </a:lnTo>
                <a:lnTo>
                  <a:pt x="162793" y="16763"/>
                </a:lnTo>
                <a:lnTo>
                  <a:pt x="163189" y="17068"/>
                </a:lnTo>
                <a:lnTo>
                  <a:pt x="235579" y="89306"/>
                </a:lnTo>
                <a:lnTo>
                  <a:pt x="237347" y="91135"/>
                </a:lnTo>
                <a:lnTo>
                  <a:pt x="239115" y="92049"/>
                </a:lnTo>
                <a:lnTo>
                  <a:pt x="240913" y="92049"/>
                </a:lnTo>
                <a:lnTo>
                  <a:pt x="242559" y="91744"/>
                </a:lnTo>
                <a:lnTo>
                  <a:pt x="244083" y="91135"/>
                </a:lnTo>
                <a:lnTo>
                  <a:pt x="270338" y="64922"/>
                </a:lnTo>
                <a:lnTo>
                  <a:pt x="243565" y="64922"/>
                </a:lnTo>
                <a:lnTo>
                  <a:pt x="179069" y="304"/>
                </a:lnTo>
                <a:lnTo>
                  <a:pt x="178551" y="0"/>
                </a:lnTo>
                <a:close/>
              </a:path>
              <a:path w="283210" h="262254">
                <a:moveTo>
                  <a:pt x="271271" y="39014"/>
                </a:moveTo>
                <a:lnTo>
                  <a:pt x="269991" y="39014"/>
                </a:lnTo>
                <a:lnTo>
                  <a:pt x="269473" y="39319"/>
                </a:lnTo>
                <a:lnTo>
                  <a:pt x="268985" y="39319"/>
                </a:lnTo>
                <a:lnTo>
                  <a:pt x="268589" y="39928"/>
                </a:lnTo>
                <a:lnTo>
                  <a:pt x="243565" y="64922"/>
                </a:lnTo>
                <a:lnTo>
                  <a:pt x="270338" y="64922"/>
                </a:lnTo>
                <a:lnTo>
                  <a:pt x="281939" y="53339"/>
                </a:lnTo>
                <a:lnTo>
                  <a:pt x="282427" y="52730"/>
                </a:lnTo>
                <a:lnTo>
                  <a:pt x="282701" y="52425"/>
                </a:lnTo>
                <a:lnTo>
                  <a:pt x="282701" y="51206"/>
                </a:lnTo>
                <a:lnTo>
                  <a:pt x="282549" y="50596"/>
                </a:lnTo>
                <a:lnTo>
                  <a:pt x="282305" y="49682"/>
                </a:lnTo>
                <a:lnTo>
                  <a:pt x="281939" y="49072"/>
                </a:lnTo>
                <a:lnTo>
                  <a:pt x="281421" y="48158"/>
                </a:lnTo>
                <a:lnTo>
                  <a:pt x="279897" y="46329"/>
                </a:lnTo>
                <a:lnTo>
                  <a:pt x="278891" y="45110"/>
                </a:lnTo>
                <a:lnTo>
                  <a:pt x="277611" y="43891"/>
                </a:lnTo>
                <a:lnTo>
                  <a:pt x="276453" y="42671"/>
                </a:lnTo>
                <a:lnTo>
                  <a:pt x="275325" y="41757"/>
                </a:lnTo>
                <a:lnTo>
                  <a:pt x="274441" y="41147"/>
                </a:lnTo>
                <a:lnTo>
                  <a:pt x="273405" y="40233"/>
                </a:lnTo>
                <a:lnTo>
                  <a:pt x="272643" y="39623"/>
                </a:lnTo>
                <a:lnTo>
                  <a:pt x="271881" y="39623"/>
                </a:lnTo>
                <a:lnTo>
                  <a:pt x="271271" y="3901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96194" y="1691665"/>
            <a:ext cx="228600" cy="6248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K</a:t>
            </a:r>
            <a:r>
              <a:rPr sz="1600" b="1" spc="45" dirty="0">
                <a:latin typeface="Calibri"/>
                <a:cs typeface="Calibri"/>
              </a:rPr>
              <a:t>g</a:t>
            </a:r>
            <a:r>
              <a:rPr sz="1600" b="1" dirty="0">
                <a:latin typeface="Calibri"/>
                <a:cs typeface="Calibri"/>
              </a:rPr>
              <a:t>/</a:t>
            </a:r>
            <a:r>
              <a:rPr sz="1600" b="1" spc="-40" dirty="0">
                <a:latin typeface="Calibri"/>
                <a:cs typeface="Calibri"/>
              </a:rPr>
              <a:t>T</a:t>
            </a:r>
            <a:r>
              <a:rPr sz="1600" b="1" spc="-5" dirty="0">
                <a:latin typeface="Calibri"/>
                <a:cs typeface="Calibri"/>
              </a:rPr>
              <a:t>CS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8005" y="686562"/>
            <a:ext cx="6748780" cy="3378835"/>
          </a:xfrm>
          <a:custGeom>
            <a:avLst/>
            <a:gdLst/>
            <a:ahLst/>
            <a:cxnLst/>
            <a:rect l="l" t="t" r="r" b="b"/>
            <a:pathLst>
              <a:path w="6748780" h="3378835">
                <a:moveTo>
                  <a:pt x="0" y="3378707"/>
                </a:moveTo>
                <a:lnTo>
                  <a:pt x="6748271" y="3378707"/>
                </a:lnTo>
                <a:lnTo>
                  <a:pt x="6748271" y="0"/>
                </a:lnTo>
                <a:lnTo>
                  <a:pt x="0" y="0"/>
                </a:lnTo>
                <a:lnTo>
                  <a:pt x="0" y="3378707"/>
                </a:lnTo>
                <a:close/>
              </a:path>
            </a:pathLst>
          </a:custGeom>
          <a:ln w="32003">
            <a:solidFill>
              <a:srgbClr val="2E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98169" y="2359914"/>
            <a:ext cx="6198870" cy="0"/>
          </a:xfrm>
          <a:custGeom>
            <a:avLst/>
            <a:gdLst/>
            <a:ahLst/>
            <a:cxnLst/>
            <a:rect l="l" t="t" r="r" b="b"/>
            <a:pathLst>
              <a:path w="6198870">
                <a:moveTo>
                  <a:pt x="0" y="0"/>
                </a:moveTo>
                <a:lnTo>
                  <a:pt x="6198869" y="0"/>
                </a:lnTo>
              </a:path>
            </a:pathLst>
          </a:custGeom>
          <a:ln w="3200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938140" y="4146422"/>
            <a:ext cx="0" cy="1777364"/>
          </a:xfrm>
          <a:custGeom>
            <a:avLst/>
            <a:gdLst/>
            <a:ahLst/>
            <a:cxnLst/>
            <a:rect l="l" t="t" r="r" b="b"/>
            <a:pathLst>
              <a:path h="1777364">
                <a:moveTo>
                  <a:pt x="0" y="0"/>
                </a:moveTo>
                <a:lnTo>
                  <a:pt x="0" y="1776852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99787" y="4479797"/>
            <a:ext cx="2122805" cy="0"/>
          </a:xfrm>
          <a:custGeom>
            <a:avLst/>
            <a:gdLst/>
            <a:ahLst/>
            <a:cxnLst/>
            <a:rect l="l" t="t" r="r" b="b"/>
            <a:pathLst>
              <a:path w="2122804">
                <a:moveTo>
                  <a:pt x="0" y="0"/>
                </a:moveTo>
                <a:lnTo>
                  <a:pt x="2122316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99787" y="5034784"/>
            <a:ext cx="2122805" cy="0"/>
          </a:xfrm>
          <a:custGeom>
            <a:avLst/>
            <a:gdLst/>
            <a:ahLst/>
            <a:cxnLst/>
            <a:rect l="l" t="t" r="r" b="b"/>
            <a:pathLst>
              <a:path w="2122804">
                <a:moveTo>
                  <a:pt x="0" y="0"/>
                </a:moveTo>
                <a:lnTo>
                  <a:pt x="2122316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399787" y="5365110"/>
            <a:ext cx="2122805" cy="0"/>
          </a:xfrm>
          <a:custGeom>
            <a:avLst/>
            <a:gdLst/>
            <a:ahLst/>
            <a:cxnLst/>
            <a:rect l="l" t="t" r="r" b="b"/>
            <a:pathLst>
              <a:path w="2122804">
                <a:moveTo>
                  <a:pt x="0" y="0"/>
                </a:moveTo>
                <a:lnTo>
                  <a:pt x="2122316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402966" y="4146422"/>
            <a:ext cx="0" cy="1777364"/>
          </a:xfrm>
          <a:custGeom>
            <a:avLst/>
            <a:gdLst/>
            <a:ahLst/>
            <a:cxnLst/>
            <a:rect l="l" t="t" r="r" b="b"/>
            <a:pathLst>
              <a:path h="1777364">
                <a:moveTo>
                  <a:pt x="0" y="0"/>
                </a:moveTo>
                <a:lnTo>
                  <a:pt x="0" y="1776852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18903" y="4146422"/>
            <a:ext cx="0" cy="1777364"/>
          </a:xfrm>
          <a:custGeom>
            <a:avLst/>
            <a:gdLst/>
            <a:ahLst/>
            <a:cxnLst/>
            <a:rect l="l" t="t" r="r" b="b"/>
            <a:pathLst>
              <a:path h="1777364">
                <a:moveTo>
                  <a:pt x="0" y="0"/>
                </a:moveTo>
                <a:lnTo>
                  <a:pt x="0" y="1776852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99787" y="4149602"/>
            <a:ext cx="2122805" cy="0"/>
          </a:xfrm>
          <a:custGeom>
            <a:avLst/>
            <a:gdLst/>
            <a:ahLst/>
            <a:cxnLst/>
            <a:rect l="l" t="t" r="r" b="b"/>
            <a:pathLst>
              <a:path w="2122804">
                <a:moveTo>
                  <a:pt x="0" y="0"/>
                </a:moveTo>
                <a:lnTo>
                  <a:pt x="2122316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99787" y="5920109"/>
            <a:ext cx="2122805" cy="0"/>
          </a:xfrm>
          <a:custGeom>
            <a:avLst/>
            <a:gdLst/>
            <a:ahLst/>
            <a:cxnLst/>
            <a:rect l="l" t="t" r="r" b="b"/>
            <a:pathLst>
              <a:path w="2122804">
                <a:moveTo>
                  <a:pt x="0" y="0"/>
                </a:moveTo>
                <a:lnTo>
                  <a:pt x="2122316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2601216" y="4239437"/>
            <a:ext cx="14541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3535" algn="l"/>
              </a:tabLst>
            </a:pPr>
            <a:r>
              <a:rPr sz="1800" dirty="0">
                <a:latin typeface="Palatino Linotype"/>
                <a:cs typeface="Palatino Linotype"/>
              </a:rPr>
              <a:t>8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Palatino Linotype"/>
                <a:cs typeface="Palatino Linotype"/>
              </a:rPr>
              <a:t>Iron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Oxide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601216" y="4520234"/>
            <a:ext cx="143192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3535">
              <a:lnSpc>
                <a:spcPct val="100000"/>
              </a:lnSpc>
            </a:pPr>
            <a:r>
              <a:rPr sz="1800" spc="-5" dirty="0">
                <a:latin typeface="Palatino Linotype"/>
                <a:cs typeface="Palatino Linotype"/>
              </a:rPr>
              <a:t>F</a:t>
            </a:r>
            <a:r>
              <a:rPr sz="1800" dirty="0">
                <a:latin typeface="Palatino Linotype"/>
                <a:cs typeface="Palatino Linotype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Palatino Linotype"/>
                <a:cs typeface="Palatino Linotype"/>
              </a:rPr>
              <a:t>B</a:t>
            </a:r>
            <a:r>
              <a:rPr sz="1800" dirty="0">
                <a:latin typeface="Palatino Linotype"/>
                <a:cs typeface="Palatino Linotype"/>
              </a:rPr>
              <a:t>earing</a:t>
            </a:r>
          </a:p>
          <a:p>
            <a:pPr marL="12700">
              <a:lnSpc>
                <a:spcPct val="100000"/>
              </a:lnSpc>
              <a:tabLst>
                <a:tab pos="343535" algn="l"/>
              </a:tabLst>
            </a:pPr>
            <a:r>
              <a:rPr sz="1800" dirty="0">
                <a:latin typeface="Palatino Linotype"/>
                <a:cs typeface="Palatino Linotype"/>
              </a:rPr>
              <a:t>9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Palatino Linotype"/>
                <a:cs typeface="Palatino Linotype"/>
              </a:rPr>
              <a:t>m</a:t>
            </a:r>
            <a:r>
              <a:rPr sz="1800" dirty="0">
                <a:latin typeface="Palatino Linotype"/>
                <a:cs typeface="Palatino Linotype"/>
              </a:rPr>
              <a:t>uck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2543304" y="5124881"/>
            <a:ext cx="17437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1320" algn="l"/>
              </a:tabLst>
            </a:pPr>
            <a:r>
              <a:rPr sz="1800" dirty="0">
                <a:latin typeface="Palatino Linotype"/>
                <a:cs typeface="Palatino Linotype"/>
              </a:rPr>
              <a:t>10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5" dirty="0">
                <a:latin typeface="Palatino Linotype"/>
                <a:cs typeface="Palatino Linotype"/>
              </a:rPr>
              <a:t>E</a:t>
            </a:r>
            <a:r>
              <a:rPr sz="1800" spc="-5" dirty="0">
                <a:latin typeface="Palatino Linotype"/>
                <a:cs typeface="Palatino Linotype"/>
              </a:rPr>
              <a:t>S</a:t>
            </a:r>
            <a:r>
              <a:rPr sz="1800" dirty="0">
                <a:latin typeface="Palatino Linotype"/>
                <a:cs typeface="Palatino Linotype"/>
              </a:rPr>
              <a:t>P/DE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Palatino Linotype"/>
                <a:cs typeface="Palatino Linotype"/>
              </a:rPr>
              <a:t>D</a:t>
            </a:r>
            <a:r>
              <a:rPr sz="1800" spc="-25" dirty="0">
                <a:latin typeface="Palatino Linotype"/>
                <a:cs typeface="Palatino Linotype"/>
              </a:rPr>
              <a:t>u</a:t>
            </a:r>
            <a:r>
              <a:rPr sz="1800" dirty="0">
                <a:latin typeface="Palatino Linotype"/>
                <a:cs typeface="Palatino Linotype"/>
              </a:rPr>
              <a:t>st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543304" y="5405678"/>
            <a:ext cx="126682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1320">
              <a:lnSpc>
                <a:spcPct val="100000"/>
              </a:lnSpc>
            </a:pPr>
            <a:r>
              <a:rPr sz="1800" spc="-10" dirty="0">
                <a:latin typeface="Palatino Linotype"/>
                <a:cs typeface="Palatino Linotype"/>
              </a:rPr>
              <a:t>Coal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60" dirty="0">
                <a:latin typeface="Palatino Linotype"/>
                <a:cs typeface="Palatino Linotype"/>
              </a:rPr>
              <a:t>T</a:t>
            </a:r>
            <a:r>
              <a:rPr sz="1800" dirty="0">
                <a:latin typeface="Palatino Linotype"/>
                <a:cs typeface="Palatino Linotype"/>
              </a:rPr>
              <a:t>ar</a:t>
            </a:r>
            <a:endParaRPr sz="18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tabLst>
                <a:tab pos="401320" algn="l"/>
              </a:tabLst>
            </a:pPr>
            <a:r>
              <a:rPr sz="1800" dirty="0">
                <a:latin typeface="Palatino Linotype"/>
                <a:cs typeface="Palatino Linotype"/>
              </a:rPr>
              <a:t>11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Palatino Linotype"/>
                <a:cs typeface="Palatino Linotype"/>
              </a:rPr>
              <a:t>S</a:t>
            </a:r>
            <a:r>
              <a:rPr sz="1800" spc="-5" dirty="0">
                <a:latin typeface="Palatino Linotype"/>
                <a:cs typeface="Palatino Linotype"/>
              </a:rPr>
              <a:t>l</a:t>
            </a:r>
            <a:r>
              <a:rPr sz="1800" dirty="0">
                <a:latin typeface="Palatino Linotype"/>
                <a:cs typeface="Palatino Linotype"/>
              </a:rPr>
              <a:t>ud</a:t>
            </a:r>
            <a:r>
              <a:rPr sz="1800" spc="-10" dirty="0">
                <a:latin typeface="Palatino Linotype"/>
                <a:cs typeface="Palatino Linotype"/>
              </a:rPr>
              <a:t>g</a:t>
            </a:r>
            <a:r>
              <a:rPr sz="1800" dirty="0">
                <a:latin typeface="Palatino Linotype"/>
                <a:cs typeface="Palatino Linotype"/>
              </a:rPr>
              <a:t>e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012240" y="6537066"/>
            <a:ext cx="52285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Source</a:t>
            </a:r>
            <a:r>
              <a:rPr sz="1800" b="1" i="1" dirty="0">
                <a:latin typeface="Calibri"/>
                <a:cs typeface="Calibri"/>
              </a:rPr>
              <a:t>:</a:t>
            </a:r>
            <a:r>
              <a:rPr sz="1800" b="1" i="1" spc="-35" dirty="0">
                <a:latin typeface="Times New Roman"/>
                <a:cs typeface="Times New Roman"/>
              </a:rPr>
              <a:t> </a:t>
            </a:r>
            <a:r>
              <a:rPr sz="1800" b="1" i="1" spc="-95" dirty="0">
                <a:latin typeface="Calibri"/>
                <a:cs typeface="Calibri"/>
              </a:rPr>
              <a:t>W</a:t>
            </a:r>
            <a:r>
              <a:rPr sz="1800" b="1" i="1" spc="-15" dirty="0">
                <a:latin typeface="Calibri"/>
                <a:cs typeface="Calibri"/>
              </a:rPr>
              <a:t>orl</a:t>
            </a:r>
            <a:r>
              <a:rPr sz="1800" b="1" i="1" spc="-10" dirty="0">
                <a:latin typeface="Calibri"/>
                <a:cs typeface="Calibri"/>
              </a:rPr>
              <a:t>d</a:t>
            </a:r>
            <a:r>
              <a:rPr sz="1800" b="1" i="1" spc="-3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S</a:t>
            </a:r>
            <a:r>
              <a:rPr sz="1800" b="1" i="1" spc="-10" dirty="0">
                <a:latin typeface="Calibri"/>
                <a:cs typeface="Calibri"/>
              </a:rPr>
              <a:t>t</a:t>
            </a:r>
            <a:r>
              <a:rPr sz="1800" b="1" i="1" spc="-5" dirty="0">
                <a:latin typeface="Calibri"/>
                <a:cs typeface="Calibri"/>
              </a:rPr>
              <a:t>e</a:t>
            </a:r>
            <a:r>
              <a:rPr sz="1800" b="1" i="1" spc="5" dirty="0">
                <a:latin typeface="Calibri"/>
                <a:cs typeface="Calibri"/>
              </a:rPr>
              <a:t>e</a:t>
            </a:r>
            <a:r>
              <a:rPr sz="1800" b="1" i="1" spc="-5" dirty="0">
                <a:latin typeface="Calibri"/>
                <a:cs typeface="Calibri"/>
              </a:rPr>
              <a:t>l</a:t>
            </a:r>
            <a:r>
              <a:rPr sz="1800" b="1" i="1" spc="-5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Calibri"/>
                <a:cs typeface="Calibri"/>
              </a:rPr>
              <a:t>ass</a:t>
            </a:r>
            <a:r>
              <a:rPr sz="1800" b="1" i="1" spc="-10" dirty="0">
                <a:latin typeface="Calibri"/>
                <a:cs typeface="Calibri"/>
              </a:rPr>
              <a:t>ociation</a:t>
            </a:r>
            <a:r>
              <a:rPr sz="1800" b="1" i="1" spc="-50" dirty="0">
                <a:latin typeface="Times New Roman"/>
                <a:cs typeface="Times New Roman"/>
              </a:rPr>
              <a:t> </a:t>
            </a:r>
            <a:r>
              <a:rPr sz="1800" b="1" i="1" spc="-15" dirty="0">
                <a:latin typeface="Calibri"/>
                <a:cs typeface="Calibri"/>
              </a:rPr>
              <a:t>&amp;</a:t>
            </a:r>
            <a:r>
              <a:rPr sz="1800" b="1" i="1" spc="-4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Su</a:t>
            </a:r>
            <a:r>
              <a:rPr sz="1800" b="1" i="1" spc="-25" dirty="0">
                <a:latin typeface="Calibri"/>
                <a:cs typeface="Calibri"/>
              </a:rPr>
              <a:t>s</a:t>
            </a:r>
            <a:r>
              <a:rPr sz="1800" b="1" i="1" spc="-35" dirty="0">
                <a:latin typeface="Calibri"/>
                <a:cs typeface="Calibri"/>
              </a:rPr>
              <a:t>t</a:t>
            </a:r>
            <a:r>
              <a:rPr sz="1800" b="1" i="1" spc="-10" dirty="0">
                <a:latin typeface="Calibri"/>
                <a:cs typeface="Calibri"/>
              </a:rPr>
              <a:t>aina</a:t>
            </a:r>
            <a:r>
              <a:rPr sz="1800" b="1" i="1" spc="-20" dirty="0">
                <a:latin typeface="Calibri"/>
                <a:cs typeface="Calibri"/>
              </a:rPr>
              <a:t>b</a:t>
            </a:r>
            <a:r>
              <a:rPr sz="1800" b="1" i="1" spc="-10" dirty="0">
                <a:latin typeface="Calibri"/>
                <a:cs typeface="Calibri"/>
              </a:rPr>
              <a:t>ility</a:t>
            </a:r>
            <a:r>
              <a:rPr sz="1800" b="1" i="1" spc="-40" dirty="0">
                <a:latin typeface="Times New Roman"/>
                <a:cs typeface="Times New Roman"/>
              </a:rPr>
              <a:t> </a:t>
            </a:r>
            <a:r>
              <a:rPr sz="1800" b="1" i="1" spc="-45" dirty="0">
                <a:latin typeface="Calibri"/>
                <a:cs typeface="Calibri"/>
              </a:rPr>
              <a:t>R</a:t>
            </a:r>
            <a:r>
              <a:rPr sz="1800" b="1" i="1" spc="-5" dirty="0">
                <a:latin typeface="Calibri"/>
                <a:cs typeface="Calibri"/>
              </a:rPr>
              <a:t>eport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7776971" y="870203"/>
            <a:ext cx="4106418" cy="31600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002267" y="979932"/>
            <a:ext cx="184785" cy="459105"/>
          </a:xfrm>
          <a:custGeom>
            <a:avLst/>
            <a:gdLst/>
            <a:ahLst/>
            <a:cxnLst/>
            <a:rect l="l" t="t" r="r" b="b"/>
            <a:pathLst>
              <a:path w="184784" h="459105">
                <a:moveTo>
                  <a:pt x="184403" y="458723"/>
                </a:moveTo>
                <a:lnTo>
                  <a:pt x="56387" y="0"/>
                </a:lnTo>
                <a:lnTo>
                  <a:pt x="0" y="0"/>
                </a:lnTo>
              </a:path>
            </a:pathLst>
          </a:custGeom>
          <a:ln w="9143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820400" y="2385060"/>
            <a:ext cx="94615" cy="454659"/>
          </a:xfrm>
          <a:custGeom>
            <a:avLst/>
            <a:gdLst/>
            <a:ahLst/>
            <a:cxnLst/>
            <a:rect l="l" t="t" r="r" b="b"/>
            <a:pathLst>
              <a:path w="94615" h="454660">
                <a:moveTo>
                  <a:pt x="94487" y="454151"/>
                </a:moveTo>
                <a:lnTo>
                  <a:pt x="56387" y="0"/>
                </a:lnTo>
                <a:lnTo>
                  <a:pt x="0" y="0"/>
                </a:lnTo>
              </a:path>
            </a:pathLst>
          </a:custGeom>
          <a:ln w="9143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6995673" y="2094876"/>
            <a:ext cx="203835" cy="1550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Co-</a:t>
            </a:r>
            <a:r>
              <a:rPr sz="1400" b="1" spc="-5" dirty="0">
                <a:latin typeface="Calibri"/>
                <a:cs typeface="Calibri"/>
              </a:rPr>
              <a:t>P</a:t>
            </a:r>
            <a:r>
              <a:rPr sz="1400" b="1" spc="-1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odu</a:t>
            </a:r>
            <a:r>
              <a:rPr sz="1400" b="1" spc="-5" dirty="0">
                <a:latin typeface="Calibri"/>
                <a:cs typeface="Calibri"/>
              </a:rPr>
              <a:t>c</a:t>
            </a:r>
            <a:r>
              <a:rPr sz="1400" b="1" dirty="0">
                <a:latin typeface="Calibri"/>
                <a:cs typeface="Calibri"/>
              </a:rPr>
              <a:t>ts</a:t>
            </a:r>
            <a:r>
              <a:rPr sz="1400" b="1" spc="-8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</a:t>
            </a:r>
            <a:r>
              <a:rPr sz="1400" b="1" dirty="0">
                <a:latin typeface="Calibri"/>
                <a:cs typeface="Calibri"/>
              </a:rPr>
              <a:t>K</a:t>
            </a:r>
            <a:r>
              <a:rPr sz="1400" b="1" spc="25" dirty="0">
                <a:latin typeface="Calibri"/>
                <a:cs typeface="Calibri"/>
              </a:rPr>
              <a:t>g</a:t>
            </a:r>
            <a:r>
              <a:rPr sz="1400" b="1" dirty="0">
                <a:latin typeface="Calibri"/>
                <a:cs typeface="Calibri"/>
              </a:rPr>
              <a:t>/</a:t>
            </a:r>
            <a:r>
              <a:rPr sz="1400" b="1" spc="-125" dirty="0">
                <a:latin typeface="Calibri"/>
                <a:cs typeface="Calibri"/>
              </a:rPr>
              <a:t>T</a:t>
            </a:r>
            <a:r>
              <a:rPr sz="1400" b="1" spc="-5" dirty="0">
                <a:latin typeface="Calibri"/>
                <a:cs typeface="Calibri"/>
              </a:rPr>
              <a:t>c</a:t>
            </a:r>
            <a:r>
              <a:rPr sz="1400" b="1" dirty="0">
                <a:latin typeface="Calibri"/>
                <a:cs typeface="Calibri"/>
              </a:rPr>
              <a:t>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7155179" y="4622291"/>
            <a:ext cx="4674235" cy="929640"/>
          </a:xfrm>
          <a:custGeom>
            <a:avLst/>
            <a:gdLst/>
            <a:ahLst/>
            <a:cxnLst/>
            <a:rect l="l" t="t" r="r" b="b"/>
            <a:pathLst>
              <a:path w="4674234" h="929639">
                <a:moveTo>
                  <a:pt x="0" y="929639"/>
                </a:moveTo>
                <a:lnTo>
                  <a:pt x="4674107" y="929639"/>
                </a:lnTo>
                <a:lnTo>
                  <a:pt x="4674107" y="0"/>
                </a:lnTo>
                <a:lnTo>
                  <a:pt x="0" y="0"/>
                </a:lnTo>
                <a:lnTo>
                  <a:pt x="0" y="929639"/>
                </a:lnTo>
                <a:close/>
              </a:path>
            </a:pathLst>
          </a:custGeom>
          <a:solidFill>
            <a:srgbClr val="DAE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235952" y="4722876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0" y="108203"/>
                </a:moveTo>
                <a:lnTo>
                  <a:pt x="108203" y="108203"/>
                </a:lnTo>
                <a:lnTo>
                  <a:pt x="10820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235952" y="4722876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0" y="108203"/>
                </a:moveTo>
                <a:lnTo>
                  <a:pt x="108203" y="108203"/>
                </a:lnTo>
                <a:lnTo>
                  <a:pt x="10820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572243" y="4722876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0" y="108203"/>
                </a:moveTo>
                <a:lnTo>
                  <a:pt x="108203" y="108203"/>
                </a:lnTo>
                <a:lnTo>
                  <a:pt x="10820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8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572243" y="4722876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0" y="108203"/>
                </a:moveTo>
                <a:lnTo>
                  <a:pt x="108203" y="108203"/>
                </a:lnTo>
                <a:lnTo>
                  <a:pt x="10820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235952" y="5032247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0" y="108203"/>
                </a:moveTo>
                <a:lnTo>
                  <a:pt x="108203" y="108203"/>
                </a:lnTo>
                <a:lnTo>
                  <a:pt x="10820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235952" y="5032247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0" y="108203"/>
                </a:moveTo>
                <a:lnTo>
                  <a:pt x="108203" y="108203"/>
                </a:lnTo>
                <a:lnTo>
                  <a:pt x="10820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572243" y="5032247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0" y="108203"/>
                </a:moveTo>
                <a:lnTo>
                  <a:pt x="108203" y="108203"/>
                </a:lnTo>
                <a:lnTo>
                  <a:pt x="10820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572243" y="5032247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0" y="108203"/>
                </a:moveTo>
                <a:lnTo>
                  <a:pt x="108203" y="108203"/>
                </a:lnTo>
                <a:lnTo>
                  <a:pt x="10820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235952" y="5343144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0" y="108203"/>
                </a:moveTo>
                <a:lnTo>
                  <a:pt x="108203" y="108203"/>
                </a:lnTo>
                <a:lnTo>
                  <a:pt x="10820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5B9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235952" y="5343144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0" y="108203"/>
                </a:moveTo>
                <a:lnTo>
                  <a:pt x="108203" y="108203"/>
                </a:lnTo>
                <a:lnTo>
                  <a:pt x="10820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8" name="object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165929"/>
              </p:ext>
            </p:extLst>
          </p:nvPr>
        </p:nvGraphicFramePr>
        <p:xfrm>
          <a:off x="4652823" y="937488"/>
          <a:ext cx="7377437" cy="55995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9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13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8706">
                <a:tc gridSpan="3">
                  <a:txBody>
                    <a:bodyPr/>
                    <a:lstStyle/>
                    <a:p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9811">
                      <a:solidFill>
                        <a:srgbClr val="000000"/>
                      </a:solidFill>
                      <a:prstDash val="solid"/>
                    </a:lnR>
                    <a:lnB w="634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R="1181100" algn="ctr">
                        <a:lnSpc>
                          <a:spcPts val="930"/>
                        </a:lnSpc>
                      </a:pPr>
                      <a:r>
                        <a:rPr sz="1400" b="1" spc="5" dirty="0">
                          <a:latin typeface="Palatino Linotype"/>
                          <a:cs typeface="Palatino Linotype"/>
                        </a:rPr>
                        <a:t>23</a:t>
                      </a:r>
                      <a:endParaRPr sz="1400" dirty="0">
                        <a:latin typeface="Palatino Linotype"/>
                        <a:cs typeface="Palatino Linotype"/>
                      </a:endParaRPr>
                    </a:p>
                    <a:p>
                      <a:pPr marR="789940" algn="r">
                        <a:lnSpc>
                          <a:spcPts val="2545"/>
                        </a:lnSpc>
                      </a:pPr>
                      <a:r>
                        <a:rPr sz="3200" b="1" spc="-1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3200" b="1" spc="-4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32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3200" dirty="0">
                        <a:latin typeface="Calibri"/>
                        <a:cs typeface="Calibri"/>
                      </a:endParaRPr>
                    </a:p>
                    <a:p>
                      <a:pPr marL="427990" algn="just">
                        <a:lnSpc>
                          <a:spcPts val="1135"/>
                        </a:lnSpc>
                      </a:pPr>
                      <a:r>
                        <a:rPr sz="1400" b="1" spc="-10" dirty="0">
                          <a:latin typeface="Palatino Linotype"/>
                          <a:cs typeface="Palatino Linotype"/>
                        </a:rPr>
                        <a:t>4</a:t>
                      </a:r>
                      <a:r>
                        <a:rPr sz="1400" b="1" dirty="0">
                          <a:latin typeface="Palatino Linotype"/>
                          <a:cs typeface="Palatino Linotype"/>
                        </a:rPr>
                        <a:t>50</a:t>
                      </a:r>
                      <a:endParaRPr sz="1400" dirty="0">
                        <a:latin typeface="Palatino Linotype"/>
                        <a:cs typeface="Palatino Linotype"/>
                      </a:endParaRPr>
                    </a:p>
                    <a:p>
                      <a:pPr marL="427990" algn="just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b="1" spc="-10" dirty="0">
                          <a:latin typeface="Palatino Linotype"/>
                          <a:cs typeface="Palatino Linotype"/>
                        </a:rPr>
                        <a:t>4</a:t>
                      </a:r>
                      <a:r>
                        <a:rPr sz="1400" b="1" dirty="0">
                          <a:latin typeface="Palatino Linotype"/>
                          <a:cs typeface="Palatino Linotype"/>
                        </a:rPr>
                        <a:t>00</a:t>
                      </a:r>
                      <a:endParaRPr sz="1400" dirty="0">
                        <a:latin typeface="Palatino Linotype"/>
                        <a:cs typeface="Palatino Linotype"/>
                      </a:endParaRPr>
                    </a:p>
                    <a:p>
                      <a:pPr marL="427990" algn="just">
                        <a:lnSpc>
                          <a:spcPct val="100000"/>
                        </a:lnSpc>
                        <a:spcBef>
                          <a:spcPts val="150"/>
                        </a:spcBef>
                        <a:tabLst>
                          <a:tab pos="1783714" algn="l"/>
                        </a:tabLst>
                      </a:pPr>
                      <a:r>
                        <a:rPr sz="2100" b="1" spc="-15" baseline="-19841" dirty="0">
                          <a:latin typeface="Palatino Linotype"/>
                          <a:cs typeface="Palatino Linotype"/>
                        </a:rPr>
                        <a:t>3</a:t>
                      </a:r>
                      <a:r>
                        <a:rPr sz="2100" b="1" baseline="-19841" dirty="0">
                          <a:latin typeface="Palatino Linotype"/>
                          <a:cs typeface="Palatino Linotype"/>
                        </a:rPr>
                        <a:t>50</a:t>
                      </a:r>
                      <a:r>
                        <a:rPr sz="2100" b="1" baseline="-1984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b="1" spc="5" dirty="0">
                          <a:latin typeface="Palatino Linotype"/>
                          <a:cs typeface="Palatino Linotype"/>
                        </a:rPr>
                        <a:t>126</a:t>
                      </a:r>
                      <a:endParaRPr sz="1400" dirty="0">
                        <a:latin typeface="Palatino Linotype"/>
                        <a:cs typeface="Palatino Linotype"/>
                      </a:endParaRPr>
                    </a:p>
                    <a:p>
                      <a:pPr marL="427990" algn="just">
                        <a:lnSpc>
                          <a:spcPts val="1420"/>
                        </a:lnSpc>
                        <a:spcBef>
                          <a:spcPts val="1145"/>
                        </a:spcBef>
                      </a:pPr>
                      <a:r>
                        <a:rPr sz="1400" b="1" spc="-10" dirty="0">
                          <a:latin typeface="Palatino Linotype"/>
                          <a:cs typeface="Palatino Linotype"/>
                        </a:rPr>
                        <a:t>3</a:t>
                      </a:r>
                      <a:r>
                        <a:rPr sz="1400" b="1" dirty="0">
                          <a:latin typeface="Palatino Linotype"/>
                          <a:cs typeface="Palatino Linotype"/>
                        </a:rPr>
                        <a:t>00</a:t>
                      </a:r>
                      <a:endParaRPr sz="1400" dirty="0">
                        <a:latin typeface="Palatino Linotype"/>
                        <a:cs typeface="Palatino Linotype"/>
                      </a:endParaRPr>
                    </a:p>
                    <a:p>
                      <a:pPr marR="1226185" algn="r">
                        <a:lnSpc>
                          <a:spcPts val="1165"/>
                        </a:lnSpc>
                      </a:pPr>
                      <a:r>
                        <a:rPr sz="1400" b="1" spc="5" dirty="0">
                          <a:latin typeface="Palatino Linotype"/>
                          <a:cs typeface="Palatino Linotype"/>
                        </a:rPr>
                        <a:t>13</a:t>
                      </a:r>
                      <a:endParaRPr sz="1400" dirty="0">
                        <a:latin typeface="Palatino Linotype"/>
                        <a:cs typeface="Palatino Linotype"/>
                      </a:endParaRPr>
                    </a:p>
                    <a:p>
                      <a:pPr marL="427990" algn="just">
                        <a:lnSpc>
                          <a:spcPts val="1420"/>
                        </a:lnSpc>
                      </a:pPr>
                      <a:r>
                        <a:rPr sz="1400" b="1" spc="-10" dirty="0">
                          <a:latin typeface="Palatino Linotype"/>
                          <a:cs typeface="Palatino Linotype"/>
                        </a:rPr>
                        <a:t>2</a:t>
                      </a:r>
                      <a:r>
                        <a:rPr sz="1400" b="1" dirty="0">
                          <a:latin typeface="Palatino Linotype"/>
                          <a:cs typeface="Palatino Linotype"/>
                        </a:rPr>
                        <a:t>50</a:t>
                      </a:r>
                      <a:endParaRPr sz="1400" dirty="0">
                        <a:latin typeface="Palatino Linotype"/>
                        <a:cs typeface="Palatino Linotype"/>
                      </a:endParaRPr>
                    </a:p>
                    <a:p>
                      <a:pPr marL="427990" algn="just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b="1" spc="-10" dirty="0">
                          <a:latin typeface="Palatino Linotype"/>
                          <a:cs typeface="Palatino Linotype"/>
                        </a:rPr>
                        <a:t>2</a:t>
                      </a:r>
                      <a:r>
                        <a:rPr sz="1400" b="1" dirty="0">
                          <a:latin typeface="Palatino Linotype"/>
                          <a:cs typeface="Palatino Linotype"/>
                        </a:rPr>
                        <a:t>00</a:t>
                      </a:r>
                      <a:endParaRPr sz="1400" dirty="0">
                        <a:latin typeface="Palatino Linotype"/>
                        <a:cs typeface="Palatino Linotype"/>
                      </a:endParaRPr>
                    </a:p>
                    <a:p>
                      <a:pPr marL="427990" algn="just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1765300" algn="l"/>
                        </a:tabLst>
                      </a:pPr>
                      <a:r>
                        <a:rPr sz="2100" b="1" spc="-15" baseline="-15873" dirty="0">
                          <a:latin typeface="Palatino Linotype"/>
                          <a:cs typeface="Palatino Linotype"/>
                        </a:rPr>
                        <a:t>1</a:t>
                      </a:r>
                      <a:r>
                        <a:rPr sz="2100" b="1" baseline="-15873" dirty="0">
                          <a:latin typeface="Palatino Linotype"/>
                          <a:cs typeface="Palatino Linotype"/>
                        </a:rPr>
                        <a:t>50</a:t>
                      </a:r>
                      <a:r>
                        <a:rPr sz="2100" b="1" baseline="-15873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b="1" spc="5" dirty="0">
                          <a:latin typeface="Palatino Linotype"/>
                          <a:cs typeface="Palatino Linotype"/>
                        </a:rPr>
                        <a:t>275</a:t>
                      </a:r>
                      <a:endParaRPr sz="1600" dirty="0">
                        <a:latin typeface="Palatino Linotype"/>
                        <a:cs typeface="Palatino Linotype"/>
                      </a:endParaRPr>
                    </a:p>
                    <a:p>
                      <a:pPr marL="427990" algn="just">
                        <a:lnSpc>
                          <a:spcPct val="100000"/>
                        </a:lnSpc>
                        <a:spcBef>
                          <a:spcPts val="660"/>
                        </a:spcBef>
                        <a:tabLst>
                          <a:tab pos="3511550" algn="l"/>
                        </a:tabLst>
                      </a:pPr>
                      <a:r>
                        <a:rPr sz="2100" b="1" spc="-15" baseline="-13888" dirty="0">
                          <a:latin typeface="Palatino Linotype"/>
                          <a:cs typeface="Palatino Linotype"/>
                        </a:rPr>
                        <a:t>1</a:t>
                      </a:r>
                      <a:r>
                        <a:rPr sz="2100" b="1" baseline="-13888" dirty="0">
                          <a:latin typeface="Palatino Linotype"/>
                          <a:cs typeface="Palatino Linotype"/>
                        </a:rPr>
                        <a:t>00</a:t>
                      </a:r>
                      <a:r>
                        <a:rPr sz="2100" b="1" baseline="-13888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b="1" dirty="0">
                          <a:latin typeface="Palatino Linotype"/>
                          <a:cs typeface="Palatino Linotype"/>
                        </a:rPr>
                        <a:t>169</a:t>
                      </a:r>
                      <a:endParaRPr sz="1400" dirty="0">
                        <a:latin typeface="Palatino Linotype"/>
                        <a:cs typeface="Palatino Linotype"/>
                      </a:endParaRPr>
                    </a:p>
                    <a:p>
                      <a:pPr marR="3874770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b="1" spc="-10" dirty="0">
                          <a:latin typeface="Palatino Linotype"/>
                          <a:cs typeface="Palatino Linotype"/>
                        </a:rPr>
                        <a:t>50</a:t>
                      </a:r>
                      <a:endParaRPr sz="1400" dirty="0">
                        <a:latin typeface="Palatino Linotype"/>
                        <a:cs typeface="Palatino Linotype"/>
                      </a:endParaRPr>
                    </a:p>
                    <a:p>
                      <a:pPr marR="378523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b="1" dirty="0">
                          <a:latin typeface="Palatino Linotype"/>
                          <a:cs typeface="Palatino Linotype"/>
                        </a:rPr>
                        <a:t>0</a:t>
                      </a:r>
                      <a:endParaRPr sz="1400" dirty="0">
                        <a:latin typeface="Palatino Linotype"/>
                        <a:cs typeface="Palatino Linotype"/>
                      </a:endParaRPr>
                    </a:p>
                    <a:p>
                      <a:pPr marR="1209040" algn="r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1890395" algn="l"/>
                        </a:tabLst>
                      </a:pPr>
                      <a:r>
                        <a:rPr sz="1400" b="1" dirty="0">
                          <a:latin typeface="Palatino Linotype"/>
                          <a:cs typeface="Palatino Linotype"/>
                        </a:rPr>
                        <a:t>B</a:t>
                      </a:r>
                      <a:r>
                        <a:rPr sz="1400" b="1" spc="-10" dirty="0">
                          <a:latin typeface="Palatino Linotype"/>
                          <a:cs typeface="Palatino Linotype"/>
                        </a:rPr>
                        <a:t>F_</a:t>
                      </a:r>
                      <a:r>
                        <a:rPr sz="1400" b="1" spc="5" dirty="0">
                          <a:latin typeface="Palatino Linotype"/>
                          <a:cs typeface="Palatino Linotype"/>
                        </a:rPr>
                        <a:t>B</a:t>
                      </a:r>
                      <a:r>
                        <a:rPr sz="1400" b="1" spc="-10" dirty="0">
                          <a:latin typeface="Palatino Linotype"/>
                          <a:cs typeface="Palatino Linotype"/>
                        </a:rPr>
                        <a:t>O</a:t>
                      </a:r>
                      <a:r>
                        <a:rPr sz="1400" b="1" dirty="0">
                          <a:latin typeface="Palatino Linotype"/>
                          <a:cs typeface="Palatino Linotype"/>
                        </a:rPr>
                        <a:t>F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Palatino Linotype"/>
                          <a:cs typeface="Palatino Linotype"/>
                        </a:rPr>
                        <a:t>r</a:t>
                      </a:r>
                      <a:r>
                        <a:rPr sz="1400" b="1" spc="-5" dirty="0">
                          <a:latin typeface="Palatino Linotype"/>
                          <a:cs typeface="Palatino Linotype"/>
                        </a:rPr>
                        <a:t>o</a:t>
                      </a:r>
                      <a:r>
                        <a:rPr sz="1400" b="1" spc="-10" dirty="0">
                          <a:latin typeface="Palatino Linotype"/>
                          <a:cs typeface="Palatino Linotype"/>
                        </a:rPr>
                        <a:t>u</a:t>
                      </a:r>
                      <a:r>
                        <a:rPr sz="1400" b="1" dirty="0">
                          <a:latin typeface="Palatino Linotype"/>
                          <a:cs typeface="Palatino Linotype"/>
                        </a:rPr>
                        <a:t>te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b="1" dirty="0">
                          <a:latin typeface="Palatino Linotype"/>
                          <a:cs typeface="Palatino Linotype"/>
                        </a:rPr>
                        <a:t>E</a:t>
                      </a:r>
                      <a:r>
                        <a:rPr sz="1400" b="1" spc="-15" dirty="0">
                          <a:latin typeface="Palatino Linotype"/>
                          <a:cs typeface="Palatino Linotype"/>
                        </a:rPr>
                        <a:t>A</a:t>
                      </a:r>
                      <a:r>
                        <a:rPr sz="1400" b="1" dirty="0">
                          <a:latin typeface="Palatino Linotype"/>
                          <a:cs typeface="Palatino Linotype"/>
                        </a:rPr>
                        <a:t>F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Palatino Linotype"/>
                          <a:cs typeface="Palatino Linotype"/>
                        </a:rPr>
                        <a:t>r</a:t>
                      </a:r>
                      <a:r>
                        <a:rPr sz="1400" b="1" spc="-5" dirty="0">
                          <a:latin typeface="Palatino Linotype"/>
                          <a:cs typeface="Palatino Linotype"/>
                        </a:rPr>
                        <a:t>o</a:t>
                      </a:r>
                      <a:r>
                        <a:rPr sz="1400" b="1" spc="-10" dirty="0">
                          <a:latin typeface="Palatino Linotype"/>
                          <a:cs typeface="Palatino Linotype"/>
                        </a:rPr>
                        <a:t>u</a:t>
                      </a:r>
                      <a:r>
                        <a:rPr sz="1400" b="1" dirty="0">
                          <a:latin typeface="Palatino Linotype"/>
                          <a:cs typeface="Palatino Linotype"/>
                        </a:rPr>
                        <a:t>te</a:t>
                      </a:r>
                      <a:endParaRPr sz="1400" dirty="0">
                        <a:latin typeface="Palatino Linotype"/>
                        <a:cs typeface="Palatino Linotype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469900" marR="352425" algn="just">
                        <a:lnSpc>
                          <a:spcPct val="145200"/>
                        </a:lnSpc>
                        <a:tabLst>
                          <a:tab pos="2807335" algn="l"/>
                        </a:tabLst>
                      </a:pP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D</a:t>
                      </a:r>
                      <a:r>
                        <a:rPr sz="1400" b="1" spc="-10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u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st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&amp;</a:t>
                      </a:r>
                      <a:r>
                        <a:rPr sz="1400" b="1" spc="-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S</a:t>
                      </a:r>
                      <a:r>
                        <a:rPr sz="1400" b="1" spc="-10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l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u</a:t>
                      </a:r>
                      <a:r>
                        <a:rPr sz="1400" b="1" spc="-10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d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g</a:t>
                      </a:r>
                      <a:r>
                        <a:rPr sz="1400" b="1" spc="-10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e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s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(E</a:t>
                      </a:r>
                      <a:r>
                        <a:rPr sz="1400" b="1" spc="-15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A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F)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b="1" spc="-10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S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t</a:t>
                      </a:r>
                      <a:r>
                        <a:rPr sz="1400" b="1" spc="-10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e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el</a:t>
                      </a:r>
                      <a:r>
                        <a:rPr sz="1400" b="1" spc="-15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m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a</a:t>
                      </a:r>
                      <a:r>
                        <a:rPr sz="1400" b="1" spc="-10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k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i</a:t>
                      </a:r>
                      <a:r>
                        <a:rPr sz="1400" b="1" spc="-10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n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g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sl</a:t>
                      </a:r>
                      <a:r>
                        <a:rPr sz="1400" b="1" spc="-10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a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g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(E</a:t>
                      </a:r>
                      <a:r>
                        <a:rPr sz="1400" b="1" spc="-15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A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F)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D</a:t>
                      </a:r>
                      <a:r>
                        <a:rPr sz="1400" b="1" spc="-10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u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st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&amp;</a:t>
                      </a:r>
                      <a:r>
                        <a:rPr sz="1400" b="1" spc="-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S</a:t>
                      </a:r>
                      <a:r>
                        <a:rPr sz="1400" b="1" spc="-10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l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u</a:t>
                      </a:r>
                      <a:r>
                        <a:rPr sz="1400" b="1" spc="-10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d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g</a:t>
                      </a:r>
                      <a:r>
                        <a:rPr sz="1400" b="1" spc="-10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e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s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(</a:t>
                      </a:r>
                      <a:r>
                        <a:rPr sz="1400" b="1" spc="-5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B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F-</a:t>
                      </a:r>
                      <a:r>
                        <a:rPr sz="1400" b="1" spc="-10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BO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F)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    </a:t>
                      </a:r>
                      <a:r>
                        <a:rPr sz="1400" b="1" spc="-12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S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t</a:t>
                      </a:r>
                      <a:r>
                        <a:rPr sz="1400" b="1" spc="-10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e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el</a:t>
                      </a:r>
                      <a:r>
                        <a:rPr sz="1400" b="1" spc="-15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m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a</a:t>
                      </a:r>
                      <a:r>
                        <a:rPr sz="1400" b="1" spc="-10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k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i</a:t>
                      </a:r>
                      <a:r>
                        <a:rPr sz="1400" b="1" spc="-10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n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g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sl</a:t>
                      </a:r>
                      <a:r>
                        <a:rPr sz="1400" b="1" spc="-10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a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g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(</a:t>
                      </a:r>
                      <a:r>
                        <a:rPr sz="1400" b="1" spc="-10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BO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F)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I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r</a:t>
                      </a:r>
                      <a:r>
                        <a:rPr sz="1400" b="1" spc="-5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o</a:t>
                      </a:r>
                      <a:r>
                        <a:rPr sz="1400" b="1" spc="-10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n</a:t>
                      </a:r>
                      <a:r>
                        <a:rPr sz="1400" b="1" spc="-5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m</a:t>
                      </a:r>
                      <a:r>
                        <a:rPr sz="1400" b="1" spc="-10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ak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i</a:t>
                      </a:r>
                      <a:r>
                        <a:rPr sz="1400" b="1" spc="-10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n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g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sl</a:t>
                      </a:r>
                      <a:r>
                        <a:rPr sz="1400" b="1" spc="-10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a</a:t>
                      </a:r>
                      <a:r>
                        <a:rPr sz="1400" b="1" dirty="0">
                          <a:solidFill>
                            <a:srgbClr val="0000CC"/>
                          </a:solidFill>
                          <a:latin typeface="Palatino Linotype"/>
                          <a:cs typeface="Palatino Linotype"/>
                        </a:rPr>
                        <a:t>g</a:t>
                      </a:r>
                      <a:endParaRPr sz="14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19811">
                      <a:solidFill>
                        <a:srgbClr val="000000"/>
                      </a:solidFill>
                      <a:prstDash val="solid"/>
                    </a:lnL>
                    <a:lnR w="19811">
                      <a:solidFill>
                        <a:srgbClr val="000000"/>
                      </a:solidFill>
                      <a:prstDash val="solid"/>
                    </a:lnR>
                    <a:lnT w="19811">
                      <a:solidFill>
                        <a:srgbClr val="000000"/>
                      </a:solidFill>
                      <a:prstDash val="solid"/>
                    </a:lnT>
                    <a:lnB w="1981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Palatino Linotype"/>
                          <a:cs typeface="Palatino Linotype"/>
                        </a:rPr>
                        <a:t>C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Palatino Linotype"/>
                          <a:cs typeface="Palatino Linotype"/>
                        </a:rPr>
                        <a:t>BF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Palatino Linotype"/>
                          <a:cs typeface="Palatino Linotype"/>
                        </a:rPr>
                        <a:t>Slag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19811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811">
                      <a:solidFill>
                        <a:srgbClr val="000000"/>
                      </a:solidFill>
                      <a:prstDash val="solid"/>
                    </a:lnL>
                    <a:lnR w="19811">
                      <a:solidFill>
                        <a:srgbClr val="000000"/>
                      </a:solidFill>
                      <a:prstDash val="solid"/>
                    </a:lnR>
                    <a:lnT w="19811">
                      <a:solidFill>
                        <a:srgbClr val="000000"/>
                      </a:solidFill>
                      <a:prstDash val="solid"/>
                    </a:lnT>
                    <a:lnB w="1981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67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Palatino Linotype"/>
                          <a:cs typeface="Palatino Linotype"/>
                        </a:rPr>
                        <a:t>1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Palatino Linotype"/>
                          <a:cs typeface="Palatino Linotype"/>
                        </a:rPr>
                        <a:t>G</a:t>
                      </a:r>
                      <a:r>
                        <a:rPr sz="1800" dirty="0">
                          <a:latin typeface="Palatino Linotype"/>
                          <a:cs typeface="Palatino Linotype"/>
                        </a:rPr>
                        <a:t>ra</a:t>
                      </a:r>
                      <a:r>
                        <a:rPr sz="1800" spc="-10" dirty="0">
                          <a:latin typeface="Palatino Linotype"/>
                          <a:cs typeface="Palatino Linotype"/>
                        </a:rPr>
                        <a:t>n</a:t>
                      </a:r>
                      <a:r>
                        <a:rPr sz="1800" dirty="0">
                          <a:latin typeface="Palatino Linotype"/>
                          <a:cs typeface="Palatino Linotype"/>
                        </a:rPr>
                        <a:t>ulated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sz="18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9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Palatino Linotype"/>
                          <a:cs typeface="Palatino Linotype"/>
                        </a:rPr>
                        <a:t>2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Palatino Linotype"/>
                          <a:cs typeface="Palatino Linotype"/>
                        </a:rPr>
                        <a:t>A</a:t>
                      </a:r>
                      <a:r>
                        <a:rPr sz="1800" spc="5" dirty="0">
                          <a:latin typeface="Palatino Linotype"/>
                          <a:cs typeface="Palatino Linotype"/>
                        </a:rPr>
                        <a:t>i</a:t>
                      </a:r>
                      <a:r>
                        <a:rPr sz="1800" dirty="0">
                          <a:latin typeface="Palatino Linotype"/>
                          <a:cs typeface="Palatino Linotype"/>
                        </a:rPr>
                        <a:t>r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Palatino Linotype"/>
                          <a:cs typeface="Palatino Linotype"/>
                        </a:rPr>
                        <a:t>Cooled</a:t>
                      </a: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T w="19811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3" name="object 83"/>
          <p:cNvGraphicFramePr>
            <a:graphicFrameLocks noGrp="1"/>
          </p:cNvGraphicFramePr>
          <p:nvPr/>
        </p:nvGraphicFramePr>
        <p:xfrm>
          <a:off x="4646030" y="4146427"/>
          <a:ext cx="2217175" cy="10007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7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23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Palatino Linotype"/>
                          <a:cs typeface="Palatino Linotype"/>
                        </a:rPr>
                        <a:t>B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Palatino Linotype"/>
                          <a:cs typeface="Palatino Linotype"/>
                        </a:rPr>
                        <a:t>LD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Palatino Linotype"/>
                          <a:cs typeface="Palatino Linotype"/>
                        </a:rPr>
                        <a:t>Slag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19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Palatino Linotype"/>
                          <a:cs typeface="Palatino Linotype"/>
                        </a:rPr>
                        <a:t>1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Palatino Linotype"/>
                          <a:cs typeface="Palatino Linotype"/>
                        </a:rPr>
                        <a:t>Meta</a:t>
                      </a:r>
                      <a:r>
                        <a:rPr sz="1800" spc="5" dirty="0">
                          <a:latin typeface="Palatino Linotype"/>
                          <a:cs typeface="Palatino Linotype"/>
                        </a:rPr>
                        <a:t>l</a:t>
                      </a:r>
                      <a:r>
                        <a:rPr sz="1800" dirty="0">
                          <a:latin typeface="Palatino Linotype"/>
                          <a:cs typeface="Palatino Linotype"/>
                        </a:rPr>
                        <a:t>l</a:t>
                      </a:r>
                      <a:r>
                        <a:rPr sz="1800" spc="5" dirty="0">
                          <a:latin typeface="Palatino Linotype"/>
                          <a:cs typeface="Palatino Linotype"/>
                        </a:rPr>
                        <a:t>i</a:t>
                      </a:r>
                      <a:r>
                        <a:rPr sz="1800" dirty="0">
                          <a:latin typeface="Palatino Linotype"/>
                          <a:cs typeface="Palatino Linotype"/>
                        </a:rPr>
                        <a:t>c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326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Palatino Linotype"/>
                          <a:cs typeface="Palatino Linotype"/>
                        </a:rPr>
                        <a:t>2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Palatino Linotype"/>
                          <a:cs typeface="Palatino Linotype"/>
                        </a:rPr>
                        <a:t>No</a:t>
                      </a:r>
                      <a:r>
                        <a:rPr sz="1800" spc="-5" dirty="0">
                          <a:latin typeface="Palatino Linotype"/>
                          <a:cs typeface="Palatino Linotype"/>
                        </a:rPr>
                        <a:t>n</a:t>
                      </a:r>
                      <a:r>
                        <a:rPr sz="1800" dirty="0">
                          <a:latin typeface="Palatino Linotype"/>
                          <a:cs typeface="Palatino Linotype"/>
                        </a:rPr>
                        <a:t>-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Palatino Linotype"/>
                          <a:cs typeface="Palatino Linotype"/>
                        </a:rPr>
                        <a:t>Meta</a:t>
                      </a:r>
                      <a:r>
                        <a:rPr sz="1800" spc="5" dirty="0">
                          <a:latin typeface="Palatino Linotype"/>
                          <a:cs typeface="Palatino Linotype"/>
                        </a:rPr>
                        <a:t>l</a:t>
                      </a:r>
                      <a:r>
                        <a:rPr sz="1800" dirty="0">
                          <a:latin typeface="Palatino Linotype"/>
                          <a:cs typeface="Palatino Linotype"/>
                        </a:rPr>
                        <a:t>l</a:t>
                      </a:r>
                      <a:r>
                        <a:rPr sz="1800" spc="5" dirty="0">
                          <a:latin typeface="Palatino Linotype"/>
                          <a:cs typeface="Palatino Linotype"/>
                        </a:rPr>
                        <a:t>i</a:t>
                      </a:r>
                      <a:r>
                        <a:rPr sz="1800" dirty="0">
                          <a:latin typeface="Palatino Linotype"/>
                          <a:cs typeface="Palatino Linotype"/>
                        </a:rPr>
                        <a:t>c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30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1095" y="1626708"/>
            <a:ext cx="1217930" cy="0"/>
          </a:xfrm>
          <a:custGeom>
            <a:avLst/>
            <a:gdLst/>
            <a:ahLst/>
            <a:cxnLst/>
            <a:rect l="l" t="t" r="r" b="b"/>
            <a:pathLst>
              <a:path w="1217929">
                <a:moveTo>
                  <a:pt x="0" y="0"/>
                </a:moveTo>
                <a:lnTo>
                  <a:pt x="1217675" y="0"/>
                </a:lnTo>
              </a:path>
            </a:pathLst>
          </a:custGeom>
          <a:ln w="6705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75876" y="1980276"/>
            <a:ext cx="1089659" cy="8212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71303" y="1975704"/>
            <a:ext cx="1099185" cy="830580"/>
          </a:xfrm>
          <a:custGeom>
            <a:avLst/>
            <a:gdLst/>
            <a:ahLst/>
            <a:cxnLst/>
            <a:rect l="l" t="t" r="r" b="b"/>
            <a:pathLst>
              <a:path w="1099184" h="830580">
                <a:moveTo>
                  <a:pt x="0" y="830579"/>
                </a:moveTo>
                <a:lnTo>
                  <a:pt x="1098803" y="830579"/>
                </a:lnTo>
                <a:lnTo>
                  <a:pt x="1098803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80419" y="1952856"/>
            <a:ext cx="1010479" cy="825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75847" y="1948272"/>
            <a:ext cx="1047115" cy="835660"/>
          </a:xfrm>
          <a:custGeom>
            <a:avLst/>
            <a:gdLst/>
            <a:ahLst/>
            <a:cxnLst/>
            <a:rect l="l" t="t" r="r" b="b"/>
            <a:pathLst>
              <a:path w="1047115" h="835660">
                <a:moveTo>
                  <a:pt x="0" y="835151"/>
                </a:moveTo>
                <a:lnTo>
                  <a:pt x="1046987" y="835151"/>
                </a:lnTo>
                <a:lnTo>
                  <a:pt x="1046987" y="0"/>
                </a:lnTo>
                <a:lnTo>
                  <a:pt x="0" y="0"/>
                </a:lnTo>
                <a:lnTo>
                  <a:pt x="0" y="835151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92611" y="1100931"/>
            <a:ext cx="982141" cy="7147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88039" y="1096356"/>
            <a:ext cx="1019810" cy="723900"/>
          </a:xfrm>
          <a:custGeom>
            <a:avLst/>
            <a:gdLst/>
            <a:ahLst/>
            <a:cxnLst/>
            <a:rect l="l" t="t" r="r" b="b"/>
            <a:pathLst>
              <a:path w="1019809" h="723900">
                <a:moveTo>
                  <a:pt x="0" y="723899"/>
                </a:moveTo>
                <a:lnTo>
                  <a:pt x="1019555" y="723899"/>
                </a:lnTo>
                <a:lnTo>
                  <a:pt x="1019555" y="0"/>
                </a:lnTo>
                <a:lnTo>
                  <a:pt x="0" y="0"/>
                </a:lnTo>
                <a:lnTo>
                  <a:pt x="0" y="723899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78923" y="1107036"/>
            <a:ext cx="1098752" cy="7147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74352" y="1102452"/>
            <a:ext cx="1108075" cy="723900"/>
          </a:xfrm>
          <a:custGeom>
            <a:avLst/>
            <a:gdLst/>
            <a:ahLst/>
            <a:cxnLst/>
            <a:rect l="l" t="t" r="r" b="b"/>
            <a:pathLst>
              <a:path w="1108075" h="723900">
                <a:moveTo>
                  <a:pt x="0" y="723899"/>
                </a:moveTo>
                <a:lnTo>
                  <a:pt x="1107947" y="723899"/>
                </a:lnTo>
                <a:lnTo>
                  <a:pt x="1107947" y="0"/>
                </a:lnTo>
                <a:lnTo>
                  <a:pt x="0" y="0"/>
                </a:lnTo>
                <a:lnTo>
                  <a:pt x="0" y="723899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33515"/>
            <a:ext cx="1136903" cy="11369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488" y="3001356"/>
            <a:ext cx="865632" cy="10027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252" y="4635083"/>
            <a:ext cx="960119" cy="8869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6245" y="1869786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5">
                <a:moveTo>
                  <a:pt x="0" y="0"/>
                </a:moveTo>
                <a:lnTo>
                  <a:pt x="323219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86433" y="5132670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5">
                <a:moveTo>
                  <a:pt x="0" y="0"/>
                </a:moveTo>
                <a:lnTo>
                  <a:pt x="323219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29333" y="1869786"/>
            <a:ext cx="10160" cy="3268345"/>
          </a:xfrm>
          <a:custGeom>
            <a:avLst/>
            <a:gdLst/>
            <a:ahLst/>
            <a:cxnLst/>
            <a:rect l="l" t="t" r="r" b="b"/>
            <a:pathLst>
              <a:path w="10159" h="3268345">
                <a:moveTo>
                  <a:pt x="0" y="0"/>
                </a:moveTo>
                <a:lnTo>
                  <a:pt x="9656" y="3268086"/>
                </a:lnTo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1841" y="3547709"/>
            <a:ext cx="691515" cy="76200"/>
          </a:xfrm>
          <a:custGeom>
            <a:avLst/>
            <a:gdLst/>
            <a:ahLst/>
            <a:cxnLst/>
            <a:rect l="l" t="t" r="r" b="b"/>
            <a:pathLst>
              <a:path w="691514" h="76200">
                <a:moveTo>
                  <a:pt x="615314" y="0"/>
                </a:moveTo>
                <a:lnTo>
                  <a:pt x="615314" y="76199"/>
                </a:lnTo>
                <a:lnTo>
                  <a:pt x="671702" y="48005"/>
                </a:lnTo>
                <a:lnTo>
                  <a:pt x="628019" y="48005"/>
                </a:lnTo>
                <a:lnTo>
                  <a:pt x="628019" y="28193"/>
                </a:lnTo>
                <a:lnTo>
                  <a:pt x="671702" y="28193"/>
                </a:lnTo>
                <a:lnTo>
                  <a:pt x="615314" y="0"/>
                </a:lnTo>
                <a:close/>
              </a:path>
              <a:path w="691514" h="76200">
                <a:moveTo>
                  <a:pt x="615314" y="28193"/>
                </a:moveTo>
                <a:lnTo>
                  <a:pt x="0" y="28193"/>
                </a:lnTo>
                <a:lnTo>
                  <a:pt x="0" y="48005"/>
                </a:lnTo>
                <a:lnTo>
                  <a:pt x="615314" y="48005"/>
                </a:lnTo>
                <a:lnTo>
                  <a:pt x="615314" y="28193"/>
                </a:lnTo>
                <a:close/>
              </a:path>
              <a:path w="691514" h="76200">
                <a:moveTo>
                  <a:pt x="671702" y="28193"/>
                </a:moveTo>
                <a:lnTo>
                  <a:pt x="628019" y="28193"/>
                </a:lnTo>
                <a:lnTo>
                  <a:pt x="628019" y="48005"/>
                </a:lnTo>
                <a:lnTo>
                  <a:pt x="671702" y="48005"/>
                </a:lnTo>
                <a:lnTo>
                  <a:pt x="691514" y="38099"/>
                </a:lnTo>
                <a:lnTo>
                  <a:pt x="671702" y="28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56232" y="3106499"/>
            <a:ext cx="948625" cy="14795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85872" y="3045564"/>
            <a:ext cx="1339449" cy="128010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38771" y="1245708"/>
            <a:ext cx="2334895" cy="462280"/>
          </a:xfrm>
          <a:custGeom>
            <a:avLst/>
            <a:gdLst/>
            <a:ahLst/>
            <a:cxnLst/>
            <a:rect l="l" t="t" r="r" b="b"/>
            <a:pathLst>
              <a:path w="2334895" h="462280">
                <a:moveTo>
                  <a:pt x="0" y="461771"/>
                </a:moveTo>
                <a:lnTo>
                  <a:pt x="2334767" y="461771"/>
                </a:lnTo>
                <a:lnTo>
                  <a:pt x="2334767" y="0"/>
                </a:lnTo>
                <a:lnTo>
                  <a:pt x="0" y="0"/>
                </a:lnTo>
                <a:lnTo>
                  <a:pt x="0" y="461771"/>
                </a:lnTo>
                <a:close/>
              </a:path>
            </a:pathLst>
          </a:custGeom>
          <a:solidFill>
            <a:srgbClr val="F8C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57643" y="3870039"/>
            <a:ext cx="335755" cy="3337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68490" y="3782406"/>
            <a:ext cx="500380" cy="510540"/>
          </a:xfrm>
          <a:custGeom>
            <a:avLst/>
            <a:gdLst/>
            <a:ahLst/>
            <a:cxnLst/>
            <a:rect l="l" t="t" r="r" b="b"/>
            <a:pathLst>
              <a:path w="500379" h="510539">
                <a:moveTo>
                  <a:pt x="0" y="255269"/>
                </a:moveTo>
                <a:lnTo>
                  <a:pt x="3271" y="213866"/>
                </a:lnTo>
                <a:lnTo>
                  <a:pt x="12741" y="174589"/>
                </a:lnTo>
                <a:lnTo>
                  <a:pt x="27895" y="137963"/>
                </a:lnTo>
                <a:lnTo>
                  <a:pt x="48220" y="104515"/>
                </a:lnTo>
                <a:lnTo>
                  <a:pt x="73201" y="74771"/>
                </a:lnTo>
                <a:lnTo>
                  <a:pt x="102323" y="49255"/>
                </a:lnTo>
                <a:lnTo>
                  <a:pt x="135072" y="28494"/>
                </a:lnTo>
                <a:lnTo>
                  <a:pt x="170933" y="13014"/>
                </a:lnTo>
                <a:lnTo>
                  <a:pt x="209393" y="3341"/>
                </a:lnTo>
                <a:lnTo>
                  <a:pt x="249935" y="0"/>
                </a:lnTo>
                <a:lnTo>
                  <a:pt x="270435" y="846"/>
                </a:lnTo>
                <a:lnTo>
                  <a:pt x="310001" y="7419"/>
                </a:lnTo>
                <a:lnTo>
                  <a:pt x="347225" y="20062"/>
                </a:lnTo>
                <a:lnTo>
                  <a:pt x="381595" y="38248"/>
                </a:lnTo>
                <a:lnTo>
                  <a:pt x="412594" y="61451"/>
                </a:lnTo>
                <a:lnTo>
                  <a:pt x="439710" y="89147"/>
                </a:lnTo>
                <a:lnTo>
                  <a:pt x="462427" y="120809"/>
                </a:lnTo>
                <a:lnTo>
                  <a:pt x="480231" y="155912"/>
                </a:lnTo>
                <a:lnTo>
                  <a:pt x="492608" y="193929"/>
                </a:lnTo>
                <a:lnTo>
                  <a:pt x="499043" y="234335"/>
                </a:lnTo>
                <a:lnTo>
                  <a:pt x="499871" y="255269"/>
                </a:lnTo>
                <a:lnTo>
                  <a:pt x="499043" y="276204"/>
                </a:lnTo>
                <a:lnTo>
                  <a:pt x="492608" y="316610"/>
                </a:lnTo>
                <a:lnTo>
                  <a:pt x="480231" y="354627"/>
                </a:lnTo>
                <a:lnTo>
                  <a:pt x="462427" y="389730"/>
                </a:lnTo>
                <a:lnTo>
                  <a:pt x="439710" y="421392"/>
                </a:lnTo>
                <a:lnTo>
                  <a:pt x="412594" y="449088"/>
                </a:lnTo>
                <a:lnTo>
                  <a:pt x="381595" y="472291"/>
                </a:lnTo>
                <a:lnTo>
                  <a:pt x="347225" y="490477"/>
                </a:lnTo>
                <a:lnTo>
                  <a:pt x="310001" y="503120"/>
                </a:lnTo>
                <a:lnTo>
                  <a:pt x="270435" y="509693"/>
                </a:lnTo>
                <a:lnTo>
                  <a:pt x="249935" y="510539"/>
                </a:lnTo>
                <a:lnTo>
                  <a:pt x="229436" y="509693"/>
                </a:lnTo>
                <a:lnTo>
                  <a:pt x="189870" y="503120"/>
                </a:lnTo>
                <a:lnTo>
                  <a:pt x="152646" y="490477"/>
                </a:lnTo>
                <a:lnTo>
                  <a:pt x="118276" y="472291"/>
                </a:lnTo>
                <a:lnTo>
                  <a:pt x="87277" y="449088"/>
                </a:lnTo>
                <a:lnTo>
                  <a:pt x="60161" y="421392"/>
                </a:lnTo>
                <a:lnTo>
                  <a:pt x="37444" y="389730"/>
                </a:lnTo>
                <a:lnTo>
                  <a:pt x="19640" y="354627"/>
                </a:lnTo>
                <a:lnTo>
                  <a:pt x="7263" y="316610"/>
                </a:lnTo>
                <a:lnTo>
                  <a:pt x="828" y="276204"/>
                </a:lnTo>
                <a:lnTo>
                  <a:pt x="0" y="255269"/>
                </a:lnTo>
                <a:close/>
              </a:path>
            </a:pathLst>
          </a:custGeom>
          <a:ln w="2895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60107" y="2928213"/>
            <a:ext cx="507491" cy="4326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39533" y="2877150"/>
            <a:ext cx="518159" cy="515620"/>
          </a:xfrm>
          <a:custGeom>
            <a:avLst/>
            <a:gdLst/>
            <a:ahLst/>
            <a:cxnLst/>
            <a:rect l="l" t="t" r="r" b="b"/>
            <a:pathLst>
              <a:path w="518159" h="515620">
                <a:moveTo>
                  <a:pt x="0" y="257555"/>
                </a:moveTo>
                <a:lnTo>
                  <a:pt x="3389" y="215777"/>
                </a:lnTo>
                <a:lnTo>
                  <a:pt x="13203" y="176146"/>
                </a:lnTo>
                <a:lnTo>
                  <a:pt x="28908" y="139191"/>
                </a:lnTo>
                <a:lnTo>
                  <a:pt x="49973" y="105444"/>
                </a:lnTo>
                <a:lnTo>
                  <a:pt x="75864" y="75434"/>
                </a:lnTo>
                <a:lnTo>
                  <a:pt x="106049" y="49691"/>
                </a:lnTo>
                <a:lnTo>
                  <a:pt x="139996" y="28746"/>
                </a:lnTo>
                <a:lnTo>
                  <a:pt x="177172" y="13129"/>
                </a:lnTo>
                <a:lnTo>
                  <a:pt x="217044" y="3370"/>
                </a:lnTo>
                <a:lnTo>
                  <a:pt x="259079" y="0"/>
                </a:lnTo>
                <a:lnTo>
                  <a:pt x="280335" y="853"/>
                </a:lnTo>
                <a:lnTo>
                  <a:pt x="321355" y="7484"/>
                </a:lnTo>
                <a:lnTo>
                  <a:pt x="359945" y="20239"/>
                </a:lnTo>
                <a:lnTo>
                  <a:pt x="395573" y="38586"/>
                </a:lnTo>
                <a:lnTo>
                  <a:pt x="427706" y="61996"/>
                </a:lnTo>
                <a:lnTo>
                  <a:pt x="455810" y="89938"/>
                </a:lnTo>
                <a:lnTo>
                  <a:pt x="479355" y="121883"/>
                </a:lnTo>
                <a:lnTo>
                  <a:pt x="497806" y="157301"/>
                </a:lnTo>
                <a:lnTo>
                  <a:pt x="510633" y="195660"/>
                </a:lnTo>
                <a:lnTo>
                  <a:pt x="517301" y="236431"/>
                </a:lnTo>
                <a:lnTo>
                  <a:pt x="518159" y="257555"/>
                </a:lnTo>
                <a:lnTo>
                  <a:pt x="517301" y="278680"/>
                </a:lnTo>
                <a:lnTo>
                  <a:pt x="510633" y="319451"/>
                </a:lnTo>
                <a:lnTo>
                  <a:pt x="497806" y="357810"/>
                </a:lnTo>
                <a:lnTo>
                  <a:pt x="479355" y="393228"/>
                </a:lnTo>
                <a:lnTo>
                  <a:pt x="455810" y="425173"/>
                </a:lnTo>
                <a:lnTo>
                  <a:pt x="427706" y="453115"/>
                </a:lnTo>
                <a:lnTo>
                  <a:pt x="395573" y="476525"/>
                </a:lnTo>
                <a:lnTo>
                  <a:pt x="359945" y="494872"/>
                </a:lnTo>
                <a:lnTo>
                  <a:pt x="321355" y="507627"/>
                </a:lnTo>
                <a:lnTo>
                  <a:pt x="280335" y="514258"/>
                </a:lnTo>
                <a:lnTo>
                  <a:pt x="259079" y="515111"/>
                </a:lnTo>
                <a:lnTo>
                  <a:pt x="237824" y="514258"/>
                </a:lnTo>
                <a:lnTo>
                  <a:pt x="196804" y="507627"/>
                </a:lnTo>
                <a:lnTo>
                  <a:pt x="158214" y="494872"/>
                </a:lnTo>
                <a:lnTo>
                  <a:pt x="122586" y="476525"/>
                </a:lnTo>
                <a:lnTo>
                  <a:pt x="90453" y="453115"/>
                </a:lnTo>
                <a:lnTo>
                  <a:pt x="62349" y="425173"/>
                </a:lnTo>
                <a:lnTo>
                  <a:pt x="38804" y="393228"/>
                </a:lnTo>
                <a:lnTo>
                  <a:pt x="20353" y="357810"/>
                </a:lnTo>
                <a:lnTo>
                  <a:pt x="7526" y="319451"/>
                </a:lnTo>
                <a:lnTo>
                  <a:pt x="858" y="278680"/>
                </a:lnTo>
                <a:lnTo>
                  <a:pt x="0" y="257555"/>
                </a:lnTo>
                <a:close/>
              </a:path>
            </a:pathLst>
          </a:custGeom>
          <a:ln w="2895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18019" y="1962003"/>
            <a:ext cx="371868" cy="33974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47153" y="1857594"/>
            <a:ext cx="516890" cy="515620"/>
          </a:xfrm>
          <a:custGeom>
            <a:avLst/>
            <a:gdLst/>
            <a:ahLst/>
            <a:cxnLst/>
            <a:rect l="l" t="t" r="r" b="b"/>
            <a:pathLst>
              <a:path w="516890" h="515619">
                <a:moveTo>
                  <a:pt x="0" y="257555"/>
                </a:moveTo>
                <a:lnTo>
                  <a:pt x="3382" y="215777"/>
                </a:lnTo>
                <a:lnTo>
                  <a:pt x="13173" y="176146"/>
                </a:lnTo>
                <a:lnTo>
                  <a:pt x="28842" y="139191"/>
                </a:lnTo>
                <a:lnTo>
                  <a:pt x="49854" y="105444"/>
                </a:lnTo>
                <a:lnTo>
                  <a:pt x="75678" y="75434"/>
                </a:lnTo>
                <a:lnTo>
                  <a:pt x="105779" y="49691"/>
                </a:lnTo>
                <a:lnTo>
                  <a:pt x="139627" y="28746"/>
                </a:lnTo>
                <a:lnTo>
                  <a:pt x="176688" y="13129"/>
                </a:lnTo>
                <a:lnTo>
                  <a:pt x="216429" y="3370"/>
                </a:lnTo>
                <a:lnTo>
                  <a:pt x="258317" y="0"/>
                </a:lnTo>
                <a:lnTo>
                  <a:pt x="279497" y="853"/>
                </a:lnTo>
                <a:lnTo>
                  <a:pt x="320378" y="7484"/>
                </a:lnTo>
                <a:lnTo>
                  <a:pt x="358846" y="20239"/>
                </a:lnTo>
                <a:lnTo>
                  <a:pt x="394367" y="38586"/>
                </a:lnTo>
                <a:lnTo>
                  <a:pt x="426408" y="61996"/>
                </a:lnTo>
                <a:lnTo>
                  <a:pt x="454437" y="89938"/>
                </a:lnTo>
                <a:lnTo>
                  <a:pt x="477922" y="121883"/>
                </a:lnTo>
                <a:lnTo>
                  <a:pt x="496329" y="157301"/>
                </a:lnTo>
                <a:lnTo>
                  <a:pt x="509125" y="195660"/>
                </a:lnTo>
                <a:lnTo>
                  <a:pt x="515779" y="236431"/>
                </a:lnTo>
                <a:lnTo>
                  <a:pt x="516635" y="257555"/>
                </a:lnTo>
                <a:lnTo>
                  <a:pt x="515779" y="278680"/>
                </a:lnTo>
                <a:lnTo>
                  <a:pt x="509125" y="319451"/>
                </a:lnTo>
                <a:lnTo>
                  <a:pt x="496329" y="357810"/>
                </a:lnTo>
                <a:lnTo>
                  <a:pt x="477922" y="393228"/>
                </a:lnTo>
                <a:lnTo>
                  <a:pt x="454437" y="425173"/>
                </a:lnTo>
                <a:lnTo>
                  <a:pt x="426408" y="453115"/>
                </a:lnTo>
                <a:lnTo>
                  <a:pt x="394367" y="476525"/>
                </a:lnTo>
                <a:lnTo>
                  <a:pt x="358846" y="494872"/>
                </a:lnTo>
                <a:lnTo>
                  <a:pt x="320378" y="507627"/>
                </a:lnTo>
                <a:lnTo>
                  <a:pt x="279497" y="514258"/>
                </a:lnTo>
                <a:lnTo>
                  <a:pt x="258317" y="515111"/>
                </a:lnTo>
                <a:lnTo>
                  <a:pt x="237138" y="514258"/>
                </a:lnTo>
                <a:lnTo>
                  <a:pt x="196257" y="507627"/>
                </a:lnTo>
                <a:lnTo>
                  <a:pt x="157789" y="494872"/>
                </a:lnTo>
                <a:lnTo>
                  <a:pt x="122268" y="476525"/>
                </a:lnTo>
                <a:lnTo>
                  <a:pt x="90227" y="453115"/>
                </a:lnTo>
                <a:lnTo>
                  <a:pt x="62198" y="425173"/>
                </a:lnTo>
                <a:lnTo>
                  <a:pt x="38713" y="393228"/>
                </a:lnTo>
                <a:lnTo>
                  <a:pt x="20306" y="357810"/>
                </a:lnTo>
                <a:lnTo>
                  <a:pt x="7510" y="319451"/>
                </a:lnTo>
                <a:lnTo>
                  <a:pt x="856" y="278680"/>
                </a:lnTo>
                <a:lnTo>
                  <a:pt x="0" y="257555"/>
                </a:lnTo>
                <a:close/>
              </a:path>
            </a:pathLst>
          </a:custGeom>
          <a:ln w="2895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57643" y="4784435"/>
            <a:ext cx="394633" cy="2712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47153" y="4663278"/>
            <a:ext cx="518159" cy="515620"/>
          </a:xfrm>
          <a:custGeom>
            <a:avLst/>
            <a:gdLst/>
            <a:ahLst/>
            <a:cxnLst/>
            <a:rect l="l" t="t" r="r" b="b"/>
            <a:pathLst>
              <a:path w="518159" h="515620">
                <a:moveTo>
                  <a:pt x="0" y="257555"/>
                </a:moveTo>
                <a:lnTo>
                  <a:pt x="3389" y="215779"/>
                </a:lnTo>
                <a:lnTo>
                  <a:pt x="13203" y="176148"/>
                </a:lnTo>
                <a:lnTo>
                  <a:pt x="28908" y="139194"/>
                </a:lnTo>
                <a:lnTo>
                  <a:pt x="49973" y="105446"/>
                </a:lnTo>
                <a:lnTo>
                  <a:pt x="75864" y="75436"/>
                </a:lnTo>
                <a:lnTo>
                  <a:pt x="106049" y="49693"/>
                </a:lnTo>
                <a:lnTo>
                  <a:pt x="139996" y="28747"/>
                </a:lnTo>
                <a:lnTo>
                  <a:pt x="177172" y="13130"/>
                </a:lnTo>
                <a:lnTo>
                  <a:pt x="217044" y="3370"/>
                </a:lnTo>
                <a:lnTo>
                  <a:pt x="259079" y="0"/>
                </a:lnTo>
                <a:lnTo>
                  <a:pt x="280335" y="853"/>
                </a:lnTo>
                <a:lnTo>
                  <a:pt x="321355" y="7485"/>
                </a:lnTo>
                <a:lnTo>
                  <a:pt x="359945" y="20240"/>
                </a:lnTo>
                <a:lnTo>
                  <a:pt x="395573" y="38587"/>
                </a:lnTo>
                <a:lnTo>
                  <a:pt x="427706" y="61998"/>
                </a:lnTo>
                <a:lnTo>
                  <a:pt x="455810" y="89941"/>
                </a:lnTo>
                <a:lnTo>
                  <a:pt x="479355" y="121886"/>
                </a:lnTo>
                <a:lnTo>
                  <a:pt x="497806" y="157303"/>
                </a:lnTo>
                <a:lnTo>
                  <a:pt x="510633" y="195662"/>
                </a:lnTo>
                <a:lnTo>
                  <a:pt x="517301" y="236432"/>
                </a:lnTo>
                <a:lnTo>
                  <a:pt x="518159" y="257555"/>
                </a:lnTo>
                <a:lnTo>
                  <a:pt x="517301" y="278679"/>
                </a:lnTo>
                <a:lnTo>
                  <a:pt x="510633" y="319449"/>
                </a:lnTo>
                <a:lnTo>
                  <a:pt x="497806" y="357808"/>
                </a:lnTo>
                <a:lnTo>
                  <a:pt x="479355" y="393225"/>
                </a:lnTo>
                <a:lnTo>
                  <a:pt x="455810" y="425170"/>
                </a:lnTo>
                <a:lnTo>
                  <a:pt x="427706" y="453113"/>
                </a:lnTo>
                <a:lnTo>
                  <a:pt x="395573" y="476524"/>
                </a:lnTo>
                <a:lnTo>
                  <a:pt x="359945" y="494871"/>
                </a:lnTo>
                <a:lnTo>
                  <a:pt x="321355" y="507626"/>
                </a:lnTo>
                <a:lnTo>
                  <a:pt x="280335" y="514258"/>
                </a:lnTo>
                <a:lnTo>
                  <a:pt x="259079" y="515111"/>
                </a:lnTo>
                <a:lnTo>
                  <a:pt x="237824" y="514258"/>
                </a:lnTo>
                <a:lnTo>
                  <a:pt x="196804" y="507626"/>
                </a:lnTo>
                <a:lnTo>
                  <a:pt x="158214" y="494871"/>
                </a:lnTo>
                <a:lnTo>
                  <a:pt x="122586" y="476524"/>
                </a:lnTo>
                <a:lnTo>
                  <a:pt x="90453" y="453113"/>
                </a:lnTo>
                <a:lnTo>
                  <a:pt x="62349" y="425170"/>
                </a:lnTo>
                <a:lnTo>
                  <a:pt x="38804" y="393225"/>
                </a:lnTo>
                <a:lnTo>
                  <a:pt x="20353" y="357808"/>
                </a:lnTo>
                <a:lnTo>
                  <a:pt x="7526" y="319449"/>
                </a:lnTo>
                <a:lnTo>
                  <a:pt x="858" y="278679"/>
                </a:lnTo>
                <a:lnTo>
                  <a:pt x="0" y="257555"/>
                </a:lnTo>
                <a:close/>
              </a:path>
            </a:pathLst>
          </a:custGeom>
          <a:ln w="2895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89647" y="5709515"/>
            <a:ext cx="377220" cy="2499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68490" y="5612729"/>
            <a:ext cx="516890" cy="445134"/>
          </a:xfrm>
          <a:custGeom>
            <a:avLst/>
            <a:gdLst/>
            <a:ahLst/>
            <a:cxnLst/>
            <a:rect l="l" t="t" r="r" b="b"/>
            <a:pathLst>
              <a:path w="516890" h="445135">
                <a:moveTo>
                  <a:pt x="0" y="222503"/>
                </a:moveTo>
                <a:lnTo>
                  <a:pt x="7510" y="169034"/>
                </a:lnTo>
                <a:lnTo>
                  <a:pt x="28842" y="120251"/>
                </a:lnTo>
                <a:lnTo>
                  <a:pt x="62198" y="77701"/>
                </a:lnTo>
                <a:lnTo>
                  <a:pt x="105779" y="42931"/>
                </a:lnTo>
                <a:lnTo>
                  <a:pt x="139627" y="24835"/>
                </a:lnTo>
                <a:lnTo>
                  <a:pt x="176688" y="11343"/>
                </a:lnTo>
                <a:lnTo>
                  <a:pt x="216429" y="2912"/>
                </a:lnTo>
                <a:lnTo>
                  <a:pt x="258317" y="0"/>
                </a:lnTo>
                <a:lnTo>
                  <a:pt x="279497" y="737"/>
                </a:lnTo>
                <a:lnTo>
                  <a:pt x="320378" y="6466"/>
                </a:lnTo>
                <a:lnTo>
                  <a:pt x="358846" y="17485"/>
                </a:lnTo>
                <a:lnTo>
                  <a:pt x="394367" y="33336"/>
                </a:lnTo>
                <a:lnTo>
                  <a:pt x="440957" y="65170"/>
                </a:lnTo>
                <a:lnTo>
                  <a:pt x="477922" y="105299"/>
                </a:lnTo>
                <a:lnTo>
                  <a:pt x="503462" y="152176"/>
                </a:lnTo>
                <a:lnTo>
                  <a:pt x="515779" y="204255"/>
                </a:lnTo>
                <a:lnTo>
                  <a:pt x="516635" y="222503"/>
                </a:lnTo>
                <a:lnTo>
                  <a:pt x="515779" y="240752"/>
                </a:lnTo>
                <a:lnTo>
                  <a:pt x="503462" y="292831"/>
                </a:lnTo>
                <a:lnTo>
                  <a:pt x="477922" y="339708"/>
                </a:lnTo>
                <a:lnTo>
                  <a:pt x="440957" y="379837"/>
                </a:lnTo>
                <a:lnTo>
                  <a:pt x="394367" y="411671"/>
                </a:lnTo>
                <a:lnTo>
                  <a:pt x="358846" y="427522"/>
                </a:lnTo>
                <a:lnTo>
                  <a:pt x="320378" y="438541"/>
                </a:lnTo>
                <a:lnTo>
                  <a:pt x="279497" y="444270"/>
                </a:lnTo>
                <a:lnTo>
                  <a:pt x="258317" y="445007"/>
                </a:lnTo>
                <a:lnTo>
                  <a:pt x="237138" y="444270"/>
                </a:lnTo>
                <a:lnTo>
                  <a:pt x="196257" y="438541"/>
                </a:lnTo>
                <a:lnTo>
                  <a:pt x="157789" y="427522"/>
                </a:lnTo>
                <a:lnTo>
                  <a:pt x="122268" y="411671"/>
                </a:lnTo>
                <a:lnTo>
                  <a:pt x="75678" y="379837"/>
                </a:lnTo>
                <a:lnTo>
                  <a:pt x="38713" y="339708"/>
                </a:lnTo>
                <a:lnTo>
                  <a:pt x="13173" y="292831"/>
                </a:lnTo>
                <a:lnTo>
                  <a:pt x="856" y="240752"/>
                </a:lnTo>
                <a:lnTo>
                  <a:pt x="0" y="222503"/>
                </a:lnTo>
                <a:close/>
              </a:path>
            </a:pathLst>
          </a:custGeom>
          <a:ln w="2895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660635" y="569052"/>
            <a:ext cx="2406650" cy="368935"/>
          </a:xfrm>
          <a:custGeom>
            <a:avLst/>
            <a:gdLst/>
            <a:ahLst/>
            <a:cxnLst/>
            <a:rect l="l" t="t" r="r" b="b"/>
            <a:pathLst>
              <a:path w="2406650" h="368934">
                <a:moveTo>
                  <a:pt x="0" y="368807"/>
                </a:moveTo>
                <a:lnTo>
                  <a:pt x="2406395" y="368807"/>
                </a:lnTo>
                <a:lnTo>
                  <a:pt x="2406395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59FF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73061" y="3733638"/>
            <a:ext cx="2293620" cy="623570"/>
          </a:xfrm>
          <a:custGeom>
            <a:avLst/>
            <a:gdLst/>
            <a:ahLst/>
            <a:cxnLst/>
            <a:rect l="l" t="t" r="r" b="b"/>
            <a:pathLst>
              <a:path w="2293620" h="623570">
                <a:moveTo>
                  <a:pt x="0" y="623315"/>
                </a:moveTo>
                <a:lnTo>
                  <a:pt x="2293619" y="623315"/>
                </a:lnTo>
                <a:lnTo>
                  <a:pt x="2293619" y="0"/>
                </a:lnTo>
                <a:lnTo>
                  <a:pt x="0" y="0"/>
                </a:lnTo>
                <a:lnTo>
                  <a:pt x="0" y="623315"/>
                </a:lnTo>
                <a:close/>
              </a:path>
            </a:pathLst>
          </a:custGeom>
          <a:ln w="4419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76109" y="4629750"/>
            <a:ext cx="2293620" cy="624840"/>
          </a:xfrm>
          <a:custGeom>
            <a:avLst/>
            <a:gdLst/>
            <a:ahLst/>
            <a:cxnLst/>
            <a:rect l="l" t="t" r="r" b="b"/>
            <a:pathLst>
              <a:path w="2293620" h="624839">
                <a:moveTo>
                  <a:pt x="0" y="624839"/>
                </a:moveTo>
                <a:lnTo>
                  <a:pt x="2293619" y="624839"/>
                </a:lnTo>
                <a:lnTo>
                  <a:pt x="2293619" y="0"/>
                </a:lnTo>
                <a:lnTo>
                  <a:pt x="0" y="0"/>
                </a:lnTo>
                <a:lnTo>
                  <a:pt x="0" y="624839"/>
                </a:lnTo>
                <a:close/>
              </a:path>
            </a:pathLst>
          </a:custGeom>
          <a:ln w="4419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68490" y="1816446"/>
            <a:ext cx="2293620" cy="624840"/>
          </a:xfrm>
          <a:custGeom>
            <a:avLst/>
            <a:gdLst/>
            <a:ahLst/>
            <a:cxnLst/>
            <a:rect l="l" t="t" r="r" b="b"/>
            <a:pathLst>
              <a:path w="2293620" h="624839">
                <a:moveTo>
                  <a:pt x="0" y="624839"/>
                </a:moveTo>
                <a:lnTo>
                  <a:pt x="2293619" y="624839"/>
                </a:lnTo>
                <a:lnTo>
                  <a:pt x="2293619" y="0"/>
                </a:lnTo>
                <a:lnTo>
                  <a:pt x="0" y="0"/>
                </a:lnTo>
                <a:lnTo>
                  <a:pt x="0" y="624839"/>
                </a:lnTo>
                <a:close/>
              </a:path>
            </a:pathLst>
          </a:custGeom>
          <a:ln w="4419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77633" y="5509097"/>
            <a:ext cx="2293620" cy="624840"/>
          </a:xfrm>
          <a:custGeom>
            <a:avLst/>
            <a:gdLst/>
            <a:ahLst/>
            <a:cxnLst/>
            <a:rect l="l" t="t" r="r" b="b"/>
            <a:pathLst>
              <a:path w="2293620" h="624839">
                <a:moveTo>
                  <a:pt x="0" y="624839"/>
                </a:moveTo>
                <a:lnTo>
                  <a:pt x="2293619" y="624839"/>
                </a:lnTo>
                <a:lnTo>
                  <a:pt x="2293619" y="0"/>
                </a:lnTo>
                <a:lnTo>
                  <a:pt x="0" y="0"/>
                </a:lnTo>
                <a:lnTo>
                  <a:pt x="0" y="624839"/>
                </a:lnTo>
                <a:close/>
              </a:path>
            </a:pathLst>
          </a:custGeom>
          <a:ln w="4419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09871" y="2550251"/>
            <a:ext cx="2127504" cy="20787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10555" y="1312764"/>
            <a:ext cx="0" cy="1279525"/>
          </a:xfrm>
          <a:custGeom>
            <a:avLst/>
            <a:gdLst/>
            <a:ahLst/>
            <a:cxnLst/>
            <a:rect l="l" t="t" r="r" b="b"/>
            <a:pathLst>
              <a:path h="1279525">
                <a:moveTo>
                  <a:pt x="0" y="1279519"/>
                </a:moveTo>
                <a:lnTo>
                  <a:pt x="0" y="0"/>
                </a:lnTo>
              </a:path>
            </a:pathLst>
          </a:custGeom>
          <a:ln w="67055">
            <a:solidFill>
              <a:srgbClr val="76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10555" y="1332576"/>
            <a:ext cx="1042669" cy="0"/>
          </a:xfrm>
          <a:custGeom>
            <a:avLst/>
            <a:gdLst/>
            <a:ahLst/>
            <a:cxnLst/>
            <a:rect l="l" t="t" r="r" b="b"/>
            <a:pathLst>
              <a:path w="1042670">
                <a:moveTo>
                  <a:pt x="0" y="0"/>
                </a:moveTo>
                <a:lnTo>
                  <a:pt x="1042050" y="0"/>
                </a:lnTo>
              </a:path>
            </a:pathLst>
          </a:custGeom>
          <a:ln w="67055">
            <a:solidFill>
              <a:srgbClr val="76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37859" y="1617564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29">
                <a:moveTo>
                  <a:pt x="0" y="1548140"/>
                </a:moveTo>
                <a:lnTo>
                  <a:pt x="0" y="0"/>
                </a:lnTo>
              </a:path>
            </a:pathLst>
          </a:custGeom>
          <a:ln w="6705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33059" y="3685632"/>
            <a:ext cx="0" cy="2935605"/>
          </a:xfrm>
          <a:custGeom>
            <a:avLst/>
            <a:gdLst/>
            <a:ahLst/>
            <a:cxnLst/>
            <a:rect l="l" t="t" r="r" b="b"/>
            <a:pathLst>
              <a:path h="2935604">
                <a:moveTo>
                  <a:pt x="0" y="0"/>
                </a:moveTo>
                <a:lnTo>
                  <a:pt x="0" y="2935223"/>
                </a:lnTo>
              </a:path>
            </a:pathLst>
          </a:custGeom>
          <a:ln w="6705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90388" y="6654384"/>
            <a:ext cx="1205230" cy="0"/>
          </a:xfrm>
          <a:custGeom>
            <a:avLst/>
            <a:gdLst/>
            <a:ahLst/>
            <a:cxnLst/>
            <a:rect l="l" t="t" r="r" b="b"/>
            <a:pathLst>
              <a:path w="1205229">
                <a:moveTo>
                  <a:pt x="0" y="0"/>
                </a:moveTo>
                <a:lnTo>
                  <a:pt x="1204721" y="0"/>
                </a:lnTo>
              </a:path>
            </a:pathLst>
          </a:custGeom>
          <a:ln w="6705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273540" y="2163156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67055">
            <a:solidFill>
              <a:srgbClr val="FF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457943" y="2957160"/>
            <a:ext cx="2734310" cy="0"/>
          </a:xfrm>
          <a:custGeom>
            <a:avLst/>
            <a:gdLst/>
            <a:ahLst/>
            <a:cxnLst/>
            <a:rect l="l" t="t" r="r" b="b"/>
            <a:pathLst>
              <a:path w="2734309">
                <a:moveTo>
                  <a:pt x="0" y="0"/>
                </a:moveTo>
                <a:lnTo>
                  <a:pt x="2734056" y="0"/>
                </a:lnTo>
              </a:path>
            </a:pathLst>
          </a:custGeom>
          <a:ln w="67055">
            <a:solidFill>
              <a:srgbClr val="FF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496043" y="2163156"/>
            <a:ext cx="0" cy="795020"/>
          </a:xfrm>
          <a:custGeom>
            <a:avLst/>
            <a:gdLst/>
            <a:ahLst/>
            <a:cxnLst/>
            <a:rect l="l" t="t" r="r" b="b"/>
            <a:pathLst>
              <a:path h="795019">
                <a:moveTo>
                  <a:pt x="0" y="794522"/>
                </a:moveTo>
                <a:lnTo>
                  <a:pt x="0" y="0"/>
                </a:lnTo>
              </a:path>
            </a:pathLst>
          </a:custGeom>
          <a:ln w="67055">
            <a:solidFill>
              <a:srgbClr val="FF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274302" y="4117685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38099">
            <a:solidFill>
              <a:srgbClr val="FF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493757" y="4737953"/>
            <a:ext cx="2698750" cy="0"/>
          </a:xfrm>
          <a:custGeom>
            <a:avLst/>
            <a:gdLst/>
            <a:ahLst/>
            <a:cxnLst/>
            <a:rect l="l" t="t" r="r" b="b"/>
            <a:pathLst>
              <a:path w="2698750">
                <a:moveTo>
                  <a:pt x="0" y="0"/>
                </a:moveTo>
                <a:lnTo>
                  <a:pt x="2698242" y="0"/>
                </a:lnTo>
              </a:path>
            </a:pathLst>
          </a:custGeom>
          <a:ln w="38099">
            <a:solidFill>
              <a:srgbClr val="FF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522714" y="4081109"/>
            <a:ext cx="0" cy="656590"/>
          </a:xfrm>
          <a:custGeom>
            <a:avLst/>
            <a:gdLst/>
            <a:ahLst/>
            <a:cxnLst/>
            <a:rect l="l" t="t" r="r" b="b"/>
            <a:pathLst>
              <a:path h="656589">
                <a:moveTo>
                  <a:pt x="0" y="656594"/>
                </a:moveTo>
                <a:lnTo>
                  <a:pt x="0" y="0"/>
                </a:lnTo>
              </a:path>
            </a:pathLst>
          </a:custGeom>
          <a:ln w="38099">
            <a:solidFill>
              <a:srgbClr val="FF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274302" y="5073234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38099">
            <a:solidFill>
              <a:srgbClr val="FF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493757" y="5612729"/>
            <a:ext cx="2698750" cy="0"/>
          </a:xfrm>
          <a:custGeom>
            <a:avLst/>
            <a:gdLst/>
            <a:ahLst/>
            <a:cxnLst/>
            <a:rect l="l" t="t" r="r" b="b"/>
            <a:pathLst>
              <a:path w="2698750">
                <a:moveTo>
                  <a:pt x="0" y="0"/>
                </a:moveTo>
                <a:lnTo>
                  <a:pt x="2698242" y="0"/>
                </a:lnTo>
              </a:path>
            </a:pathLst>
          </a:custGeom>
          <a:ln w="38099">
            <a:solidFill>
              <a:srgbClr val="FF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527285" y="5050373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2900"/>
                </a:moveTo>
                <a:lnTo>
                  <a:pt x="0" y="0"/>
                </a:lnTo>
              </a:path>
            </a:pathLst>
          </a:custGeom>
          <a:ln w="38099">
            <a:solidFill>
              <a:srgbClr val="FF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274302" y="5850473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38099">
            <a:solidFill>
              <a:srgbClr val="FF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536429" y="6356441"/>
            <a:ext cx="2655570" cy="0"/>
          </a:xfrm>
          <a:custGeom>
            <a:avLst/>
            <a:gdLst/>
            <a:ahLst/>
            <a:cxnLst/>
            <a:rect l="l" t="t" r="r" b="b"/>
            <a:pathLst>
              <a:path w="2655570">
                <a:moveTo>
                  <a:pt x="0" y="0"/>
                </a:moveTo>
                <a:lnTo>
                  <a:pt x="2655570" y="0"/>
                </a:lnTo>
              </a:path>
            </a:pathLst>
          </a:custGeom>
          <a:ln w="38099">
            <a:solidFill>
              <a:srgbClr val="FF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542526" y="5845902"/>
            <a:ext cx="0" cy="493395"/>
          </a:xfrm>
          <a:custGeom>
            <a:avLst/>
            <a:gdLst/>
            <a:ahLst/>
            <a:cxnLst/>
            <a:rect l="l" t="t" r="r" b="b"/>
            <a:pathLst>
              <a:path h="493395">
                <a:moveTo>
                  <a:pt x="0" y="493288"/>
                </a:moveTo>
                <a:lnTo>
                  <a:pt x="0" y="0"/>
                </a:lnTo>
              </a:path>
            </a:pathLst>
          </a:custGeom>
          <a:ln w="38099">
            <a:solidFill>
              <a:srgbClr val="FF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529821" y="4113114"/>
            <a:ext cx="516890" cy="515620"/>
          </a:xfrm>
          <a:custGeom>
            <a:avLst/>
            <a:gdLst/>
            <a:ahLst/>
            <a:cxnLst/>
            <a:rect l="l" t="t" r="r" b="b"/>
            <a:pathLst>
              <a:path w="516890" h="515620">
                <a:moveTo>
                  <a:pt x="0" y="257555"/>
                </a:moveTo>
                <a:lnTo>
                  <a:pt x="3382" y="215779"/>
                </a:lnTo>
                <a:lnTo>
                  <a:pt x="13173" y="176148"/>
                </a:lnTo>
                <a:lnTo>
                  <a:pt x="28842" y="139194"/>
                </a:lnTo>
                <a:lnTo>
                  <a:pt x="49854" y="105446"/>
                </a:lnTo>
                <a:lnTo>
                  <a:pt x="75678" y="75436"/>
                </a:lnTo>
                <a:lnTo>
                  <a:pt x="105779" y="49693"/>
                </a:lnTo>
                <a:lnTo>
                  <a:pt x="139627" y="28747"/>
                </a:lnTo>
                <a:lnTo>
                  <a:pt x="176688" y="13130"/>
                </a:lnTo>
                <a:lnTo>
                  <a:pt x="216429" y="3370"/>
                </a:lnTo>
                <a:lnTo>
                  <a:pt x="258317" y="0"/>
                </a:lnTo>
                <a:lnTo>
                  <a:pt x="279497" y="853"/>
                </a:lnTo>
                <a:lnTo>
                  <a:pt x="320378" y="7485"/>
                </a:lnTo>
                <a:lnTo>
                  <a:pt x="358846" y="20240"/>
                </a:lnTo>
                <a:lnTo>
                  <a:pt x="394367" y="38587"/>
                </a:lnTo>
                <a:lnTo>
                  <a:pt x="426408" y="61998"/>
                </a:lnTo>
                <a:lnTo>
                  <a:pt x="454437" y="89941"/>
                </a:lnTo>
                <a:lnTo>
                  <a:pt x="477922" y="121886"/>
                </a:lnTo>
                <a:lnTo>
                  <a:pt x="496329" y="157303"/>
                </a:lnTo>
                <a:lnTo>
                  <a:pt x="509125" y="195662"/>
                </a:lnTo>
                <a:lnTo>
                  <a:pt x="515779" y="236432"/>
                </a:lnTo>
                <a:lnTo>
                  <a:pt x="516635" y="257555"/>
                </a:lnTo>
                <a:lnTo>
                  <a:pt x="515779" y="278679"/>
                </a:lnTo>
                <a:lnTo>
                  <a:pt x="509125" y="319449"/>
                </a:lnTo>
                <a:lnTo>
                  <a:pt x="496329" y="357808"/>
                </a:lnTo>
                <a:lnTo>
                  <a:pt x="477922" y="393225"/>
                </a:lnTo>
                <a:lnTo>
                  <a:pt x="454437" y="425170"/>
                </a:lnTo>
                <a:lnTo>
                  <a:pt x="426408" y="453113"/>
                </a:lnTo>
                <a:lnTo>
                  <a:pt x="394367" y="476524"/>
                </a:lnTo>
                <a:lnTo>
                  <a:pt x="358846" y="494871"/>
                </a:lnTo>
                <a:lnTo>
                  <a:pt x="320378" y="507626"/>
                </a:lnTo>
                <a:lnTo>
                  <a:pt x="279497" y="514258"/>
                </a:lnTo>
                <a:lnTo>
                  <a:pt x="258317" y="515111"/>
                </a:lnTo>
                <a:lnTo>
                  <a:pt x="237138" y="514258"/>
                </a:lnTo>
                <a:lnTo>
                  <a:pt x="196257" y="507626"/>
                </a:lnTo>
                <a:lnTo>
                  <a:pt x="157789" y="494871"/>
                </a:lnTo>
                <a:lnTo>
                  <a:pt x="122268" y="476524"/>
                </a:lnTo>
                <a:lnTo>
                  <a:pt x="90227" y="453113"/>
                </a:lnTo>
                <a:lnTo>
                  <a:pt x="62198" y="425170"/>
                </a:lnTo>
                <a:lnTo>
                  <a:pt x="38713" y="393225"/>
                </a:lnTo>
                <a:lnTo>
                  <a:pt x="20306" y="357808"/>
                </a:lnTo>
                <a:lnTo>
                  <a:pt x="7510" y="319449"/>
                </a:lnTo>
                <a:lnTo>
                  <a:pt x="856" y="278679"/>
                </a:lnTo>
                <a:lnTo>
                  <a:pt x="0" y="257555"/>
                </a:lnTo>
                <a:close/>
              </a:path>
            </a:pathLst>
          </a:custGeom>
          <a:ln w="28955">
            <a:solidFill>
              <a:srgbClr val="FF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37264" y="4190076"/>
            <a:ext cx="337230" cy="3230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502389" y="3218526"/>
            <a:ext cx="516890" cy="515620"/>
          </a:xfrm>
          <a:custGeom>
            <a:avLst/>
            <a:gdLst/>
            <a:ahLst/>
            <a:cxnLst/>
            <a:rect l="l" t="t" r="r" b="b"/>
            <a:pathLst>
              <a:path w="516890" h="515620">
                <a:moveTo>
                  <a:pt x="0" y="257555"/>
                </a:moveTo>
                <a:lnTo>
                  <a:pt x="3382" y="215777"/>
                </a:lnTo>
                <a:lnTo>
                  <a:pt x="13173" y="176146"/>
                </a:lnTo>
                <a:lnTo>
                  <a:pt x="28842" y="139191"/>
                </a:lnTo>
                <a:lnTo>
                  <a:pt x="49854" y="105444"/>
                </a:lnTo>
                <a:lnTo>
                  <a:pt x="75678" y="75434"/>
                </a:lnTo>
                <a:lnTo>
                  <a:pt x="105779" y="49691"/>
                </a:lnTo>
                <a:lnTo>
                  <a:pt x="139627" y="28746"/>
                </a:lnTo>
                <a:lnTo>
                  <a:pt x="176688" y="13129"/>
                </a:lnTo>
                <a:lnTo>
                  <a:pt x="216429" y="3370"/>
                </a:lnTo>
                <a:lnTo>
                  <a:pt x="258317" y="0"/>
                </a:lnTo>
                <a:lnTo>
                  <a:pt x="279497" y="853"/>
                </a:lnTo>
                <a:lnTo>
                  <a:pt x="320378" y="7484"/>
                </a:lnTo>
                <a:lnTo>
                  <a:pt x="358846" y="20239"/>
                </a:lnTo>
                <a:lnTo>
                  <a:pt x="394367" y="38586"/>
                </a:lnTo>
                <a:lnTo>
                  <a:pt x="426408" y="61996"/>
                </a:lnTo>
                <a:lnTo>
                  <a:pt x="454437" y="89938"/>
                </a:lnTo>
                <a:lnTo>
                  <a:pt x="477922" y="121883"/>
                </a:lnTo>
                <a:lnTo>
                  <a:pt x="496329" y="157301"/>
                </a:lnTo>
                <a:lnTo>
                  <a:pt x="509125" y="195660"/>
                </a:lnTo>
                <a:lnTo>
                  <a:pt x="515779" y="236431"/>
                </a:lnTo>
                <a:lnTo>
                  <a:pt x="516635" y="257555"/>
                </a:lnTo>
                <a:lnTo>
                  <a:pt x="515779" y="278680"/>
                </a:lnTo>
                <a:lnTo>
                  <a:pt x="509125" y="319451"/>
                </a:lnTo>
                <a:lnTo>
                  <a:pt x="496329" y="357810"/>
                </a:lnTo>
                <a:lnTo>
                  <a:pt x="477922" y="393228"/>
                </a:lnTo>
                <a:lnTo>
                  <a:pt x="454437" y="425173"/>
                </a:lnTo>
                <a:lnTo>
                  <a:pt x="426408" y="453115"/>
                </a:lnTo>
                <a:lnTo>
                  <a:pt x="394367" y="476525"/>
                </a:lnTo>
                <a:lnTo>
                  <a:pt x="358846" y="494872"/>
                </a:lnTo>
                <a:lnTo>
                  <a:pt x="320378" y="507627"/>
                </a:lnTo>
                <a:lnTo>
                  <a:pt x="279497" y="514258"/>
                </a:lnTo>
                <a:lnTo>
                  <a:pt x="258317" y="515111"/>
                </a:lnTo>
                <a:lnTo>
                  <a:pt x="237138" y="514258"/>
                </a:lnTo>
                <a:lnTo>
                  <a:pt x="196257" y="507627"/>
                </a:lnTo>
                <a:lnTo>
                  <a:pt x="157789" y="494872"/>
                </a:lnTo>
                <a:lnTo>
                  <a:pt x="122268" y="476525"/>
                </a:lnTo>
                <a:lnTo>
                  <a:pt x="90227" y="453115"/>
                </a:lnTo>
                <a:lnTo>
                  <a:pt x="62198" y="425173"/>
                </a:lnTo>
                <a:lnTo>
                  <a:pt x="38713" y="393228"/>
                </a:lnTo>
                <a:lnTo>
                  <a:pt x="20306" y="357810"/>
                </a:lnTo>
                <a:lnTo>
                  <a:pt x="7510" y="319451"/>
                </a:lnTo>
                <a:lnTo>
                  <a:pt x="856" y="278680"/>
                </a:lnTo>
                <a:lnTo>
                  <a:pt x="0" y="257555"/>
                </a:lnTo>
                <a:close/>
              </a:path>
            </a:pathLst>
          </a:custGeom>
          <a:ln w="28955">
            <a:solidFill>
              <a:srgbClr val="FF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576304" y="3321396"/>
            <a:ext cx="366122" cy="30632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673099" y="2507838"/>
            <a:ext cx="256476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2830">
              <a:lnSpc>
                <a:spcPts val="2035"/>
              </a:lnSpc>
            </a:pP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oce</a:t>
            </a:r>
            <a:r>
              <a:rPr sz="1800" b="1" spc="-10" dirty="0">
                <a:latin typeface="Calibri"/>
                <a:cs typeface="Calibri"/>
              </a:rPr>
              <a:t>ss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555"/>
              </a:lnSpc>
            </a:pPr>
            <a:r>
              <a:rPr sz="1400" b="1" dirty="0">
                <a:latin typeface="Calibri"/>
                <a:cs typeface="Calibri"/>
              </a:rPr>
              <a:t>Basic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O</a:t>
            </a:r>
            <a:r>
              <a:rPr sz="1400" b="1" spc="-5" dirty="0">
                <a:latin typeface="Calibri"/>
                <a:cs typeface="Calibri"/>
              </a:rPr>
              <a:t>x</a:t>
            </a:r>
            <a:r>
              <a:rPr sz="1400" b="1" spc="-15" dirty="0">
                <a:latin typeface="Calibri"/>
                <a:cs typeface="Calibri"/>
              </a:rPr>
              <a:t>y</a:t>
            </a:r>
            <a:r>
              <a:rPr sz="1400" b="1" spc="-20" dirty="0">
                <a:latin typeface="Calibri"/>
                <a:cs typeface="Calibri"/>
              </a:rPr>
              <a:t>g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n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Calibri"/>
                <a:cs typeface="Calibri"/>
              </a:rPr>
              <a:t>fu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na</a:t>
            </a:r>
            <a:r>
              <a:rPr sz="1400" b="1" spc="-5" dirty="0">
                <a:latin typeface="Calibri"/>
                <a:cs typeface="Calibri"/>
              </a:rPr>
              <a:t>c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st</a:t>
            </a:r>
            <a:r>
              <a:rPr sz="1400" b="1" spc="-5" dirty="0">
                <a:latin typeface="Calibri"/>
                <a:cs typeface="Calibri"/>
              </a:rPr>
              <a:t>ee</a:t>
            </a:r>
            <a:r>
              <a:rPr sz="1400" b="1" dirty="0">
                <a:latin typeface="Calibri"/>
                <a:cs typeface="Calibri"/>
              </a:rPr>
              <a:t>l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making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327780" y="1064741"/>
            <a:ext cx="6438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spc="-5" dirty="0">
                <a:latin typeface="Calibri"/>
                <a:cs typeface="Calibri"/>
              </a:rPr>
              <a:t>S</a:t>
            </a:r>
            <a:r>
              <a:rPr sz="2400" b="1" i="1" spc="-30" dirty="0">
                <a:latin typeface="Calibri"/>
                <a:cs typeface="Calibri"/>
              </a:rPr>
              <a:t>t</a:t>
            </a:r>
            <a:r>
              <a:rPr sz="2400" b="1" i="1" spc="-5" dirty="0">
                <a:latin typeface="Calibri"/>
                <a:cs typeface="Calibri"/>
              </a:rPr>
              <a:t>eel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307078" y="1335518"/>
            <a:ext cx="159829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spc="-30" dirty="0">
                <a:latin typeface="Calibri"/>
                <a:cs typeface="Calibri"/>
              </a:rPr>
              <a:t>B</a:t>
            </a:r>
            <a:r>
              <a:rPr sz="2400" b="1" i="1" dirty="0">
                <a:latin typeface="Calibri"/>
                <a:cs typeface="Calibri"/>
              </a:rPr>
              <a:t>y</a:t>
            </a:r>
            <a:r>
              <a:rPr sz="2400" b="1" i="1" spc="-6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-P</a:t>
            </a:r>
            <a:r>
              <a:rPr sz="2400" b="1" i="1" spc="-15" dirty="0">
                <a:latin typeface="Calibri"/>
                <a:cs typeface="Calibri"/>
              </a:rPr>
              <a:t>r</a:t>
            </a:r>
            <a:r>
              <a:rPr sz="2400" b="1" i="1" spc="-5" dirty="0">
                <a:latin typeface="Calibri"/>
                <a:cs typeface="Calibri"/>
              </a:rPr>
              <a:t>od</a:t>
            </a:r>
            <a:r>
              <a:rPr sz="2400" b="1" i="1" spc="-10" dirty="0">
                <a:latin typeface="Calibri"/>
                <a:cs typeface="Calibri"/>
              </a:rPr>
              <a:t>u</a:t>
            </a:r>
            <a:r>
              <a:rPr sz="2400" b="1" i="1" dirty="0">
                <a:latin typeface="Calibri"/>
                <a:cs typeface="Calibri"/>
              </a:rPr>
              <a:t>c</a:t>
            </a:r>
            <a:r>
              <a:rPr sz="2400" b="1" i="1" spc="-15" dirty="0">
                <a:latin typeface="Calibri"/>
                <a:cs typeface="Calibri"/>
              </a:rPr>
              <a:t>t</a:t>
            </a:r>
            <a:r>
              <a:rPr sz="2400" b="1" i="1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739639" y="1996147"/>
            <a:ext cx="55562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6F2F9F"/>
                </a:solidFill>
                <a:latin typeface="Calibri"/>
                <a:cs typeface="Calibri"/>
              </a:rPr>
              <a:t>Sl</a:t>
            </a:r>
            <a:r>
              <a:rPr sz="2000" b="1" spc="-10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6F2F9F"/>
                </a:solidFill>
                <a:latin typeface="Calibri"/>
                <a:cs typeface="Calibri"/>
              </a:rPr>
              <a:t>gs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512563" y="3933403"/>
            <a:ext cx="108902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6F2F9F"/>
                </a:solidFill>
                <a:latin typeface="Calibri"/>
                <a:cs typeface="Calibri"/>
              </a:rPr>
              <a:t>Chemi</a:t>
            </a:r>
            <a:r>
              <a:rPr sz="2000" b="1" spc="-10" dirty="0">
                <a:solidFill>
                  <a:srgbClr val="6F2F9F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2000" b="1" spc="-10" dirty="0">
                <a:solidFill>
                  <a:srgbClr val="6F2F9F"/>
                </a:solidFill>
                <a:latin typeface="Calibri"/>
                <a:cs typeface="Calibri"/>
              </a:rPr>
              <a:t>l</a:t>
            </a:r>
            <a:r>
              <a:rPr sz="2000" b="1" dirty="0">
                <a:solidFill>
                  <a:srgbClr val="6F2F9F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486905" y="4833206"/>
            <a:ext cx="126682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6F2F9F"/>
                </a:solidFill>
                <a:latin typeface="Calibri"/>
                <a:cs typeface="Calibri"/>
              </a:rPr>
              <a:t>P</a:t>
            </a:r>
            <a:r>
              <a:rPr sz="2000" b="1" spc="-30" dirty="0">
                <a:solidFill>
                  <a:srgbClr val="6F2F9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6F2F9F"/>
                </a:solidFill>
                <a:latin typeface="Calibri"/>
                <a:cs typeface="Calibri"/>
              </a:rPr>
              <a:t>ocess</a:t>
            </a:r>
            <a:r>
              <a:rPr sz="2000" b="1" spc="-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6F2F9F"/>
                </a:solidFill>
                <a:latin typeface="Calibri"/>
                <a:cs typeface="Calibri"/>
              </a:rPr>
              <a:t>G</a:t>
            </a:r>
            <a:r>
              <a:rPr sz="2000" b="1" spc="-10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6F2F9F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740907" y="643977"/>
            <a:ext cx="22275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Ma</a:t>
            </a:r>
            <a:r>
              <a:rPr sz="1800" b="1" spc="-10" dirty="0">
                <a:latin typeface="Calibri"/>
                <a:cs typeface="Calibri"/>
              </a:rPr>
              <a:t>j</a:t>
            </a:r>
            <a:r>
              <a:rPr sz="1800" b="1" dirty="0">
                <a:latin typeface="Calibri"/>
                <a:cs typeface="Calibri"/>
              </a:rPr>
              <a:t>or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pli</a:t>
            </a:r>
            <a:r>
              <a:rPr sz="1800" b="1" spc="-20" dirty="0">
                <a:latin typeface="Calibri"/>
                <a:cs typeface="Calibri"/>
              </a:rPr>
              <a:t>c</a:t>
            </a:r>
            <a:r>
              <a:rPr sz="1800" b="1" spc="-25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spc="-20" dirty="0">
                <a:latin typeface="Calibri"/>
                <a:cs typeface="Calibri"/>
              </a:rPr>
              <a:t>io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535932" y="5715924"/>
            <a:ext cx="101219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6F2F9F"/>
                </a:solidFill>
                <a:latin typeface="Calibri"/>
                <a:cs typeface="Calibri"/>
              </a:rPr>
              <a:t>Used</a:t>
            </a:r>
            <a:r>
              <a:rPr sz="2000" b="1" spc="-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6F2F9F"/>
                </a:solidFill>
                <a:latin typeface="Calibri"/>
                <a:cs typeface="Calibri"/>
              </a:rPr>
              <a:t>Oils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title"/>
          </p:nvPr>
        </p:nvSpPr>
        <p:spPr>
          <a:xfrm>
            <a:off x="10293" y="69814"/>
            <a:ext cx="7786884" cy="548394"/>
          </a:xfrm>
          <a:prstGeom prst="rect">
            <a:avLst/>
          </a:prstGeom>
        </p:spPr>
        <p:txBody>
          <a:bodyPr vert="horz" wrap="square" lIns="0" tIns="116370" rIns="0" bIns="0" rtlCol="0">
            <a:spAutoFit/>
          </a:bodyPr>
          <a:lstStyle/>
          <a:p>
            <a:pPr marL="164465">
              <a:lnSpc>
                <a:spcPct val="100000"/>
              </a:lnSpc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Steel making by-products and their Uses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6617340" y="6485628"/>
            <a:ext cx="8216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spc="-114" dirty="0">
                <a:latin typeface="Calibri"/>
                <a:cs typeface="Calibri"/>
              </a:rPr>
              <a:t>W</a:t>
            </a:r>
            <a:r>
              <a:rPr sz="2400" b="1" i="1" spc="-15" dirty="0">
                <a:latin typeface="Calibri"/>
                <a:cs typeface="Calibri"/>
              </a:rPr>
              <a:t>a</a:t>
            </a:r>
            <a:r>
              <a:rPr sz="2400" b="1" i="1" spc="-30" dirty="0">
                <a:latin typeface="Calibri"/>
                <a:cs typeface="Calibri"/>
              </a:rPr>
              <a:t>s</a:t>
            </a:r>
            <a:r>
              <a:rPr sz="2400" b="1" i="1" spc="-40" dirty="0">
                <a:latin typeface="Calibri"/>
                <a:cs typeface="Calibri"/>
              </a:rPr>
              <a:t>t</a:t>
            </a:r>
            <a:r>
              <a:rPr sz="2400" b="1" i="1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735446" y="4188829"/>
            <a:ext cx="1334770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6500"/>
                </a:solidFill>
                <a:latin typeface="Calibri"/>
                <a:cs typeface="Calibri"/>
              </a:rPr>
              <a:t>Input</a:t>
            </a:r>
            <a:r>
              <a:rPr sz="1400" b="1" spc="-65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6500"/>
                </a:solidFill>
                <a:latin typeface="Calibri"/>
                <a:cs typeface="Calibri"/>
              </a:rPr>
              <a:t>m</a:t>
            </a:r>
            <a:r>
              <a:rPr sz="1400" b="1" spc="-15" dirty="0">
                <a:solidFill>
                  <a:srgbClr val="FF6500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6500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FF6500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6500"/>
                </a:solidFill>
                <a:latin typeface="Calibri"/>
                <a:cs typeface="Calibri"/>
              </a:rPr>
              <a:t>rial</a:t>
            </a:r>
            <a:r>
              <a:rPr sz="1400" b="1" spc="-70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FF6500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FF6500"/>
                </a:solidFill>
                <a:latin typeface="Calibri"/>
                <a:cs typeface="Calibri"/>
              </a:rPr>
              <a:t>or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6500"/>
                </a:solidFill>
                <a:latin typeface="Calibri"/>
                <a:cs typeface="Calibri"/>
              </a:rPr>
              <a:t>ch</a:t>
            </a:r>
            <a:r>
              <a:rPr sz="1400" b="1" dirty="0">
                <a:solidFill>
                  <a:srgbClr val="FF6500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FF6500"/>
                </a:solidFill>
                <a:latin typeface="Calibri"/>
                <a:cs typeface="Calibri"/>
              </a:rPr>
              <a:t>mi</a:t>
            </a:r>
            <a:r>
              <a:rPr sz="1400" b="1" spc="-10" dirty="0">
                <a:solidFill>
                  <a:srgbClr val="FF6500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FF6500"/>
                </a:solidFill>
                <a:latin typeface="Calibri"/>
                <a:cs typeface="Calibri"/>
              </a:rPr>
              <a:t>al</a:t>
            </a:r>
            <a:r>
              <a:rPr sz="1400" b="1" spc="-45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6500"/>
                </a:solidFill>
                <a:latin typeface="Calibri"/>
                <a:cs typeface="Calibri"/>
              </a:rPr>
              <a:t>Indu</a:t>
            </a:r>
            <a:r>
              <a:rPr sz="1400" b="1" spc="-5" dirty="0">
                <a:solidFill>
                  <a:srgbClr val="FF6500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FF6500"/>
                </a:solidFill>
                <a:latin typeface="Calibri"/>
                <a:cs typeface="Calibri"/>
              </a:rPr>
              <a:t>try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1546585" y="4960458"/>
            <a:ext cx="516890" cy="515620"/>
          </a:xfrm>
          <a:custGeom>
            <a:avLst/>
            <a:gdLst/>
            <a:ahLst/>
            <a:cxnLst/>
            <a:rect l="l" t="t" r="r" b="b"/>
            <a:pathLst>
              <a:path w="516890" h="515620">
                <a:moveTo>
                  <a:pt x="0" y="257555"/>
                </a:moveTo>
                <a:lnTo>
                  <a:pt x="3382" y="215779"/>
                </a:lnTo>
                <a:lnTo>
                  <a:pt x="13173" y="176148"/>
                </a:lnTo>
                <a:lnTo>
                  <a:pt x="28842" y="139194"/>
                </a:lnTo>
                <a:lnTo>
                  <a:pt x="49854" y="105446"/>
                </a:lnTo>
                <a:lnTo>
                  <a:pt x="75678" y="75436"/>
                </a:lnTo>
                <a:lnTo>
                  <a:pt x="105779" y="49693"/>
                </a:lnTo>
                <a:lnTo>
                  <a:pt x="139627" y="28747"/>
                </a:lnTo>
                <a:lnTo>
                  <a:pt x="176688" y="13130"/>
                </a:lnTo>
                <a:lnTo>
                  <a:pt x="216429" y="3370"/>
                </a:lnTo>
                <a:lnTo>
                  <a:pt x="258317" y="0"/>
                </a:lnTo>
                <a:lnTo>
                  <a:pt x="279497" y="853"/>
                </a:lnTo>
                <a:lnTo>
                  <a:pt x="320378" y="7485"/>
                </a:lnTo>
                <a:lnTo>
                  <a:pt x="358846" y="20240"/>
                </a:lnTo>
                <a:lnTo>
                  <a:pt x="394367" y="38587"/>
                </a:lnTo>
                <a:lnTo>
                  <a:pt x="426408" y="61998"/>
                </a:lnTo>
                <a:lnTo>
                  <a:pt x="454437" y="89941"/>
                </a:lnTo>
                <a:lnTo>
                  <a:pt x="477922" y="121886"/>
                </a:lnTo>
                <a:lnTo>
                  <a:pt x="496329" y="157303"/>
                </a:lnTo>
                <a:lnTo>
                  <a:pt x="509125" y="195662"/>
                </a:lnTo>
                <a:lnTo>
                  <a:pt x="515779" y="236432"/>
                </a:lnTo>
                <a:lnTo>
                  <a:pt x="516635" y="257555"/>
                </a:lnTo>
                <a:lnTo>
                  <a:pt x="515779" y="278679"/>
                </a:lnTo>
                <a:lnTo>
                  <a:pt x="509125" y="319449"/>
                </a:lnTo>
                <a:lnTo>
                  <a:pt x="496329" y="357808"/>
                </a:lnTo>
                <a:lnTo>
                  <a:pt x="477922" y="393225"/>
                </a:lnTo>
                <a:lnTo>
                  <a:pt x="454437" y="425170"/>
                </a:lnTo>
                <a:lnTo>
                  <a:pt x="426408" y="453113"/>
                </a:lnTo>
                <a:lnTo>
                  <a:pt x="394367" y="476524"/>
                </a:lnTo>
                <a:lnTo>
                  <a:pt x="358846" y="494871"/>
                </a:lnTo>
                <a:lnTo>
                  <a:pt x="320378" y="507626"/>
                </a:lnTo>
                <a:lnTo>
                  <a:pt x="279497" y="514258"/>
                </a:lnTo>
                <a:lnTo>
                  <a:pt x="258317" y="515111"/>
                </a:lnTo>
                <a:lnTo>
                  <a:pt x="237138" y="514258"/>
                </a:lnTo>
                <a:lnTo>
                  <a:pt x="196257" y="507626"/>
                </a:lnTo>
                <a:lnTo>
                  <a:pt x="157789" y="494871"/>
                </a:lnTo>
                <a:lnTo>
                  <a:pt x="122268" y="476524"/>
                </a:lnTo>
                <a:lnTo>
                  <a:pt x="90227" y="453113"/>
                </a:lnTo>
                <a:lnTo>
                  <a:pt x="62198" y="425170"/>
                </a:lnTo>
                <a:lnTo>
                  <a:pt x="38713" y="393225"/>
                </a:lnTo>
                <a:lnTo>
                  <a:pt x="20306" y="357808"/>
                </a:lnTo>
                <a:lnTo>
                  <a:pt x="7510" y="319449"/>
                </a:lnTo>
                <a:lnTo>
                  <a:pt x="856" y="278679"/>
                </a:lnTo>
                <a:lnTo>
                  <a:pt x="0" y="257555"/>
                </a:lnTo>
                <a:close/>
              </a:path>
            </a:pathLst>
          </a:custGeom>
          <a:ln w="28955">
            <a:solidFill>
              <a:srgbClr val="FF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670792" y="5045039"/>
            <a:ext cx="371867" cy="36259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9734557" y="5195533"/>
            <a:ext cx="14624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6500"/>
                </a:solidFill>
                <a:latin typeface="Calibri"/>
                <a:cs typeface="Calibri"/>
              </a:rPr>
              <a:t>He</a:t>
            </a:r>
            <a:r>
              <a:rPr sz="1400" b="1" spc="-10" dirty="0">
                <a:solidFill>
                  <a:srgbClr val="FF6500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6500"/>
                </a:solidFill>
                <a:latin typeface="Calibri"/>
                <a:cs typeface="Calibri"/>
              </a:rPr>
              <a:t>t</a:t>
            </a:r>
            <a:r>
              <a:rPr sz="1400" b="1" spc="-60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6500"/>
                </a:solidFill>
                <a:latin typeface="Calibri"/>
                <a:cs typeface="Calibri"/>
              </a:rPr>
              <a:t>and</a:t>
            </a:r>
            <a:r>
              <a:rPr sz="1400" b="1" spc="-60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6500"/>
                </a:solidFill>
                <a:latin typeface="Calibri"/>
                <a:cs typeface="Calibri"/>
              </a:rPr>
              <a:t>Electric</a:t>
            </a:r>
            <a:r>
              <a:rPr sz="1400" b="1" spc="5" dirty="0">
                <a:solidFill>
                  <a:srgbClr val="FF6500"/>
                </a:solidFill>
                <a:latin typeface="Calibri"/>
                <a:cs typeface="Calibri"/>
              </a:rPr>
              <a:t>i</a:t>
            </a:r>
            <a:r>
              <a:rPr sz="1400" b="1" dirty="0">
                <a:solidFill>
                  <a:srgbClr val="FF6500"/>
                </a:solidFill>
                <a:latin typeface="Calibri"/>
                <a:cs typeface="Calibri"/>
              </a:rPr>
              <a:t>ty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1577065" y="5719409"/>
            <a:ext cx="516890" cy="513715"/>
          </a:xfrm>
          <a:custGeom>
            <a:avLst/>
            <a:gdLst/>
            <a:ahLst/>
            <a:cxnLst/>
            <a:rect l="l" t="t" r="r" b="b"/>
            <a:pathLst>
              <a:path w="516890" h="513714">
                <a:moveTo>
                  <a:pt x="0" y="256793"/>
                </a:moveTo>
                <a:lnTo>
                  <a:pt x="3382" y="215142"/>
                </a:lnTo>
                <a:lnTo>
                  <a:pt x="13173" y="175630"/>
                </a:lnTo>
                <a:lnTo>
                  <a:pt x="28842" y="138786"/>
                </a:lnTo>
                <a:lnTo>
                  <a:pt x="49854" y="105138"/>
                </a:lnTo>
                <a:lnTo>
                  <a:pt x="75678" y="75216"/>
                </a:lnTo>
                <a:lnTo>
                  <a:pt x="105779" y="49548"/>
                </a:lnTo>
                <a:lnTo>
                  <a:pt x="139627" y="28664"/>
                </a:lnTo>
                <a:lnTo>
                  <a:pt x="176688" y="13092"/>
                </a:lnTo>
                <a:lnTo>
                  <a:pt x="216429" y="3361"/>
                </a:lnTo>
                <a:lnTo>
                  <a:pt x="258317" y="0"/>
                </a:lnTo>
                <a:lnTo>
                  <a:pt x="279497" y="851"/>
                </a:lnTo>
                <a:lnTo>
                  <a:pt x="320378" y="7463"/>
                </a:lnTo>
                <a:lnTo>
                  <a:pt x="358846" y="20181"/>
                </a:lnTo>
                <a:lnTo>
                  <a:pt x="394367" y="38475"/>
                </a:lnTo>
                <a:lnTo>
                  <a:pt x="426408" y="61817"/>
                </a:lnTo>
                <a:lnTo>
                  <a:pt x="454437" y="89678"/>
                </a:lnTo>
                <a:lnTo>
                  <a:pt x="477922" y="121529"/>
                </a:lnTo>
                <a:lnTo>
                  <a:pt x="496329" y="156842"/>
                </a:lnTo>
                <a:lnTo>
                  <a:pt x="509125" y="195086"/>
                </a:lnTo>
                <a:lnTo>
                  <a:pt x="515779" y="235734"/>
                </a:lnTo>
                <a:lnTo>
                  <a:pt x="516635" y="256793"/>
                </a:lnTo>
                <a:lnTo>
                  <a:pt x="515779" y="277853"/>
                </a:lnTo>
                <a:lnTo>
                  <a:pt x="509125" y="318501"/>
                </a:lnTo>
                <a:lnTo>
                  <a:pt x="496329" y="356745"/>
                </a:lnTo>
                <a:lnTo>
                  <a:pt x="477922" y="392058"/>
                </a:lnTo>
                <a:lnTo>
                  <a:pt x="454437" y="423909"/>
                </a:lnTo>
                <a:lnTo>
                  <a:pt x="426408" y="451770"/>
                </a:lnTo>
                <a:lnTo>
                  <a:pt x="394367" y="475112"/>
                </a:lnTo>
                <a:lnTo>
                  <a:pt x="358846" y="493406"/>
                </a:lnTo>
                <a:lnTo>
                  <a:pt x="320378" y="506124"/>
                </a:lnTo>
                <a:lnTo>
                  <a:pt x="279497" y="512736"/>
                </a:lnTo>
                <a:lnTo>
                  <a:pt x="258317" y="513587"/>
                </a:lnTo>
                <a:lnTo>
                  <a:pt x="237138" y="512736"/>
                </a:lnTo>
                <a:lnTo>
                  <a:pt x="196257" y="506124"/>
                </a:lnTo>
                <a:lnTo>
                  <a:pt x="157789" y="493406"/>
                </a:lnTo>
                <a:lnTo>
                  <a:pt x="122268" y="475112"/>
                </a:lnTo>
                <a:lnTo>
                  <a:pt x="90227" y="451770"/>
                </a:lnTo>
                <a:lnTo>
                  <a:pt x="62198" y="423909"/>
                </a:lnTo>
                <a:lnTo>
                  <a:pt x="38713" y="392058"/>
                </a:lnTo>
                <a:lnTo>
                  <a:pt x="20306" y="356745"/>
                </a:lnTo>
                <a:lnTo>
                  <a:pt x="7510" y="318501"/>
                </a:lnTo>
                <a:lnTo>
                  <a:pt x="856" y="277853"/>
                </a:lnTo>
                <a:lnTo>
                  <a:pt x="0" y="256793"/>
                </a:lnTo>
                <a:close/>
              </a:path>
            </a:pathLst>
          </a:custGeom>
          <a:ln w="28955">
            <a:solidFill>
              <a:srgbClr val="FF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658600" y="5802468"/>
            <a:ext cx="343037" cy="34594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20261" y="3506562"/>
            <a:ext cx="692150" cy="76200"/>
          </a:xfrm>
          <a:custGeom>
            <a:avLst/>
            <a:gdLst/>
            <a:ahLst/>
            <a:cxnLst/>
            <a:rect l="l" t="t" r="r" b="b"/>
            <a:pathLst>
              <a:path w="692150" h="76200">
                <a:moveTo>
                  <a:pt x="615330" y="0"/>
                </a:moveTo>
                <a:lnTo>
                  <a:pt x="615330" y="76199"/>
                </a:lnTo>
                <a:lnTo>
                  <a:pt x="671718" y="48005"/>
                </a:lnTo>
                <a:lnTo>
                  <a:pt x="628019" y="48005"/>
                </a:lnTo>
                <a:lnTo>
                  <a:pt x="628019" y="28193"/>
                </a:lnTo>
                <a:lnTo>
                  <a:pt x="671718" y="28193"/>
                </a:lnTo>
                <a:lnTo>
                  <a:pt x="615330" y="0"/>
                </a:lnTo>
                <a:close/>
              </a:path>
              <a:path w="692150" h="76200">
                <a:moveTo>
                  <a:pt x="615330" y="28193"/>
                </a:moveTo>
                <a:lnTo>
                  <a:pt x="0" y="28193"/>
                </a:lnTo>
                <a:lnTo>
                  <a:pt x="0" y="48005"/>
                </a:lnTo>
                <a:lnTo>
                  <a:pt x="615330" y="48005"/>
                </a:lnTo>
                <a:lnTo>
                  <a:pt x="615330" y="28193"/>
                </a:lnTo>
                <a:close/>
              </a:path>
              <a:path w="692150" h="76200">
                <a:moveTo>
                  <a:pt x="671718" y="28193"/>
                </a:moveTo>
                <a:lnTo>
                  <a:pt x="628019" y="28193"/>
                </a:lnTo>
                <a:lnTo>
                  <a:pt x="628019" y="48005"/>
                </a:lnTo>
                <a:lnTo>
                  <a:pt x="671718" y="48005"/>
                </a:lnTo>
                <a:lnTo>
                  <a:pt x="691530" y="38099"/>
                </a:lnTo>
                <a:lnTo>
                  <a:pt x="671718" y="28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9690361" y="5951382"/>
            <a:ext cx="11569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25" dirty="0">
                <a:solidFill>
                  <a:srgbClr val="FF6500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F6500"/>
                </a:solidFill>
                <a:latin typeface="Calibri"/>
                <a:cs typeface="Calibri"/>
              </a:rPr>
              <a:t>ed</a:t>
            </a:r>
            <a:r>
              <a:rPr sz="1400" b="1" spc="5" dirty="0">
                <a:solidFill>
                  <a:srgbClr val="FF6500"/>
                </a:solidFill>
                <a:latin typeface="Calibri"/>
                <a:cs typeface="Calibri"/>
              </a:rPr>
              <a:t>u</a:t>
            </a:r>
            <a:r>
              <a:rPr sz="1400" b="1" spc="-5" dirty="0">
                <a:solidFill>
                  <a:srgbClr val="FF6500"/>
                </a:solidFill>
                <a:latin typeface="Calibri"/>
                <a:cs typeface="Calibri"/>
              </a:rPr>
              <a:t>ci</a:t>
            </a:r>
            <a:r>
              <a:rPr sz="1400" b="1" spc="5" dirty="0">
                <a:solidFill>
                  <a:srgbClr val="FF6500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FF6500"/>
                </a:solidFill>
                <a:latin typeface="Calibri"/>
                <a:cs typeface="Calibri"/>
              </a:rPr>
              <a:t>g</a:t>
            </a:r>
            <a:r>
              <a:rPr sz="1400" b="1" spc="-70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6500"/>
                </a:solidFill>
                <a:latin typeface="Calibri"/>
                <a:cs typeface="Calibri"/>
              </a:rPr>
              <a:t>a</a:t>
            </a:r>
            <a:r>
              <a:rPr sz="1400" b="1" spc="-20" dirty="0">
                <a:solidFill>
                  <a:srgbClr val="FF6500"/>
                </a:solidFill>
                <a:latin typeface="Calibri"/>
                <a:cs typeface="Calibri"/>
              </a:rPr>
              <a:t>g</a:t>
            </a:r>
            <a:r>
              <a:rPr sz="1400" b="1" spc="-5" dirty="0">
                <a:solidFill>
                  <a:srgbClr val="FF6500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6500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FF6500"/>
                </a:solidFill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59334" y="889171"/>
            <a:ext cx="5359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In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ut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513079" y="805782"/>
            <a:ext cx="7080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latin typeface="Calibri"/>
                <a:cs typeface="Calibri"/>
              </a:rPr>
              <a:t>Out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0739133" y="6471155"/>
            <a:ext cx="12623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Sou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alibri"/>
                <a:cs typeface="Calibri"/>
              </a:rPr>
              <a:t>W</a:t>
            </a:r>
            <a:r>
              <a:rPr sz="1800" spc="-15" dirty="0">
                <a:latin typeface="Calibri"/>
                <a:cs typeface="Calibri"/>
              </a:rPr>
              <a:t>SA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62" name="object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450127"/>
              </p:ext>
            </p:extLst>
          </p:nvPr>
        </p:nvGraphicFramePr>
        <p:xfrm>
          <a:off x="6941819" y="2800188"/>
          <a:ext cx="5228080" cy="10911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3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4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987">
                <a:tc rowSpan="2">
                  <a:txBody>
                    <a:bodyPr/>
                    <a:lstStyle/>
                    <a:p>
                      <a:pPr marL="505459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2000" b="1" spc="-1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000" b="1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000" b="1" spc="-70" dirty="0">
                          <a:solidFill>
                            <a:srgbClr val="6F2F9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2000" b="1" spc="-60" dirty="0">
                          <a:solidFill>
                            <a:srgbClr val="6F2F9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Slu</a:t>
                      </a:r>
                      <a:r>
                        <a:rPr sz="2000" b="1" spc="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2000" b="1" spc="-3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2000" b="1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44195">
                      <a:solidFill>
                        <a:srgbClr val="6F2F9F"/>
                      </a:solidFill>
                      <a:prstDash val="solid"/>
                    </a:lnL>
                    <a:lnR w="44195">
                      <a:solidFill>
                        <a:srgbClr val="6F2F9F"/>
                      </a:solidFill>
                      <a:prstDash val="solid"/>
                    </a:lnR>
                    <a:lnT w="44195">
                      <a:solidFill>
                        <a:srgbClr val="6F2F9F"/>
                      </a:solidFill>
                      <a:prstDash val="solid"/>
                    </a:lnT>
                    <a:lnB w="44195">
                      <a:solidFill>
                        <a:srgbClr val="6F2F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44195">
                      <a:solidFill>
                        <a:srgbClr val="6F2F9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8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44195">
                      <a:solidFill>
                        <a:srgbClr val="6F2F9F"/>
                      </a:solidFill>
                      <a:prstDash val="solid"/>
                    </a:lnL>
                    <a:lnR w="44195">
                      <a:solidFill>
                        <a:srgbClr val="6F2F9F"/>
                      </a:solidFill>
                      <a:prstDash val="solid"/>
                    </a:lnR>
                    <a:lnT w="44195">
                      <a:solidFill>
                        <a:srgbClr val="6F2F9F"/>
                      </a:solidFill>
                      <a:prstDash val="solid"/>
                    </a:lnT>
                    <a:lnB w="44195">
                      <a:solidFill>
                        <a:srgbClr val="6F2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44195">
                      <a:solidFill>
                        <a:srgbClr val="6F2F9F"/>
                      </a:solidFill>
                      <a:prstDash val="solid"/>
                    </a:lnL>
                    <a:lnR w="38099">
                      <a:solidFill>
                        <a:srgbClr val="FF65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149860" marR="74422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65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-15" dirty="0">
                          <a:solidFill>
                            <a:srgbClr val="FF65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10" dirty="0">
                          <a:solidFill>
                            <a:srgbClr val="FF65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5" dirty="0">
                          <a:solidFill>
                            <a:srgbClr val="FF65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5" dirty="0">
                          <a:solidFill>
                            <a:srgbClr val="FF65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FF6500"/>
                          </a:solidFill>
                          <a:latin typeface="Calibri"/>
                          <a:cs typeface="Calibri"/>
                        </a:rPr>
                        <a:t>nal</a:t>
                      </a:r>
                      <a:r>
                        <a:rPr sz="1400" b="1" spc="-75" dirty="0">
                          <a:solidFill>
                            <a:srgbClr val="FF65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650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b="1" spc="-60" dirty="0">
                          <a:solidFill>
                            <a:srgbClr val="FF65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65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5" dirty="0">
                          <a:solidFill>
                            <a:srgbClr val="FF6500"/>
                          </a:solidFill>
                          <a:latin typeface="Calibri"/>
                          <a:cs typeface="Calibri"/>
                        </a:rPr>
                        <a:t>xter</a:t>
                      </a:r>
                      <a:r>
                        <a:rPr sz="1400" b="1" spc="5" dirty="0">
                          <a:solidFill>
                            <a:srgbClr val="FF65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10" dirty="0">
                          <a:solidFill>
                            <a:srgbClr val="FF65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dirty="0">
                          <a:solidFill>
                            <a:srgbClr val="FF65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400" b="1" dirty="0">
                          <a:solidFill>
                            <a:srgbClr val="FF65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6500"/>
                          </a:solidFill>
                          <a:latin typeface="Calibri"/>
                          <a:cs typeface="Calibri"/>
                        </a:rPr>
                        <a:t>usa</a:t>
                      </a:r>
                      <a:r>
                        <a:rPr sz="1400" b="1" spc="-20" dirty="0">
                          <a:solidFill>
                            <a:srgbClr val="FF650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400" b="1" dirty="0">
                          <a:solidFill>
                            <a:srgbClr val="FF65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65" dirty="0">
                          <a:solidFill>
                            <a:srgbClr val="FF65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650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55" dirty="0">
                          <a:solidFill>
                            <a:srgbClr val="FF65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6500"/>
                          </a:solidFill>
                          <a:latin typeface="Calibri"/>
                          <a:cs typeface="Calibri"/>
                        </a:rPr>
                        <a:t>iron</a:t>
                      </a:r>
                      <a:r>
                        <a:rPr sz="1400" b="1" spc="-70" dirty="0">
                          <a:solidFill>
                            <a:srgbClr val="FF65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65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-5" dirty="0">
                          <a:solidFill>
                            <a:srgbClr val="FF65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00" b="1" dirty="0">
                          <a:solidFill>
                            <a:srgbClr val="FF6500"/>
                          </a:solidFill>
                          <a:latin typeface="Calibri"/>
                          <a:cs typeface="Calibri"/>
                        </a:rPr>
                        <a:t>ides</a:t>
                      </a:r>
                      <a:r>
                        <a:rPr sz="1400" b="1" spc="-60" dirty="0">
                          <a:solidFill>
                            <a:srgbClr val="FF65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650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b="1" dirty="0">
                          <a:solidFill>
                            <a:srgbClr val="FF65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6500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400" b="1" spc="-10" dirty="0">
                          <a:solidFill>
                            <a:srgbClr val="FF65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-5" dirty="0">
                          <a:solidFill>
                            <a:srgbClr val="FF650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400" b="1" dirty="0">
                          <a:solidFill>
                            <a:srgbClr val="FF6500"/>
                          </a:solidFill>
                          <a:latin typeface="Calibri"/>
                          <a:cs typeface="Calibri"/>
                        </a:rPr>
                        <a:t>ing</a:t>
                      </a:r>
                      <a:r>
                        <a:rPr sz="1400" b="1" spc="-45" dirty="0">
                          <a:solidFill>
                            <a:srgbClr val="FF65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65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solidFill>
                            <a:srgbClr val="FF65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400" b="1" spc="-5" dirty="0">
                          <a:solidFill>
                            <a:srgbClr val="FF6500"/>
                          </a:solidFill>
                          <a:latin typeface="Calibri"/>
                          <a:cs typeface="Calibri"/>
                        </a:rPr>
                        <a:t>eme</a:t>
                      </a:r>
                      <a:r>
                        <a:rPr sz="1400" b="1" spc="-10" dirty="0">
                          <a:solidFill>
                            <a:srgbClr val="FF65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dirty="0">
                          <a:solidFill>
                            <a:srgbClr val="FF6500"/>
                          </a:solidFill>
                          <a:latin typeface="Calibri"/>
                          <a:cs typeface="Calibri"/>
                        </a:rPr>
                        <a:t>ts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099">
                      <a:solidFill>
                        <a:srgbClr val="FF6500"/>
                      </a:solidFill>
                      <a:prstDash val="solid"/>
                    </a:lnL>
                    <a:lnB w="38099">
                      <a:solidFill>
                        <a:srgbClr val="FF65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531">
                <a:tc gridSpan="2"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38099">
                      <a:solidFill>
                        <a:srgbClr val="FF6500"/>
                      </a:solidFill>
                      <a:prstDash val="solid"/>
                    </a:lnR>
                    <a:lnT w="44195">
                      <a:solidFill>
                        <a:srgbClr val="6F2F9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099">
                      <a:solidFill>
                        <a:srgbClr val="FF6500"/>
                      </a:solidFill>
                      <a:prstDash val="solid"/>
                    </a:lnL>
                    <a:lnB w="38099">
                      <a:solidFill>
                        <a:srgbClr val="FF65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57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>
            <a:extLst>
              <a:ext uri="{FF2B5EF4-FFF2-40B4-BE49-F238E27FC236}">
                <a16:creationId xmlns:a16="http://schemas.microsoft.com/office/drawing/2014/main" id="{C3A59E73-9337-47F1-A23E-54F612024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023"/>
            <a:ext cx="3709115" cy="665495"/>
          </a:xfrm>
        </p:spPr>
        <p:txBody>
          <a:bodyPr>
            <a:norm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LD slag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4965" y="1038569"/>
            <a:ext cx="11210135" cy="5169943"/>
            <a:chOff x="549359" y="1321904"/>
            <a:chExt cx="11210135" cy="516994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0497DFF-16AB-4939-B0A0-5D897FBDAC5A}"/>
                </a:ext>
              </a:extLst>
            </p:cNvPr>
            <p:cNvGrpSpPr/>
            <p:nvPr/>
          </p:nvGrpSpPr>
          <p:grpSpPr>
            <a:xfrm>
              <a:off x="549359" y="1852398"/>
              <a:ext cx="2474878" cy="4151441"/>
              <a:chOff x="549359" y="1852398"/>
              <a:chExt cx="2474878" cy="4151441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83FC542-2A6E-427D-BCB1-ECD5F5E22134}"/>
                  </a:ext>
                </a:extLst>
              </p:cNvPr>
              <p:cNvGrpSpPr/>
              <p:nvPr/>
            </p:nvGrpSpPr>
            <p:grpSpPr>
              <a:xfrm>
                <a:off x="549359" y="2708085"/>
                <a:ext cx="1236383" cy="2415243"/>
                <a:chOff x="0" y="0"/>
                <a:chExt cx="1717482" cy="4309607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76EB951D-FB0A-472D-9E83-48D4521C0B84}"/>
                    </a:ext>
                  </a:extLst>
                </p:cNvPr>
                <p:cNvSpPr/>
                <p:nvPr/>
              </p:nvSpPr>
              <p:spPr>
                <a:xfrm>
                  <a:off x="0" y="461176"/>
                  <a:ext cx="1717482" cy="3848431"/>
                </a:xfrm>
                <a:custGeom>
                  <a:avLst/>
                  <a:gdLst>
                    <a:gd name="connsiteX0" fmla="*/ 683812 w 1717482"/>
                    <a:gd name="connsiteY0" fmla="*/ 15902 h 3848431"/>
                    <a:gd name="connsiteX1" fmla="*/ 683812 w 1717482"/>
                    <a:gd name="connsiteY1" fmla="*/ 143123 h 3848431"/>
                    <a:gd name="connsiteX2" fmla="*/ 397565 w 1717482"/>
                    <a:gd name="connsiteY2" fmla="*/ 492981 h 3848431"/>
                    <a:gd name="connsiteX3" fmla="*/ 0 w 1717482"/>
                    <a:gd name="connsiteY3" fmla="*/ 2297927 h 3848431"/>
                    <a:gd name="connsiteX4" fmla="*/ 230588 w 1717482"/>
                    <a:gd name="connsiteY4" fmla="*/ 2918128 h 3848431"/>
                    <a:gd name="connsiteX5" fmla="*/ 254442 w 1717482"/>
                    <a:gd name="connsiteY5" fmla="*/ 3848431 h 3848431"/>
                    <a:gd name="connsiteX6" fmla="*/ 1478942 w 1717482"/>
                    <a:gd name="connsiteY6" fmla="*/ 3848431 h 3848431"/>
                    <a:gd name="connsiteX7" fmla="*/ 1486894 w 1717482"/>
                    <a:gd name="connsiteY7" fmla="*/ 3061252 h 3848431"/>
                    <a:gd name="connsiteX8" fmla="*/ 1478942 w 1717482"/>
                    <a:gd name="connsiteY8" fmla="*/ 2918128 h 3848431"/>
                    <a:gd name="connsiteX9" fmla="*/ 1717482 w 1717482"/>
                    <a:gd name="connsiteY9" fmla="*/ 2297927 h 3848431"/>
                    <a:gd name="connsiteX10" fmla="*/ 1319916 w 1717482"/>
                    <a:gd name="connsiteY10" fmla="*/ 516834 h 3848431"/>
                    <a:gd name="connsiteX11" fmla="*/ 1025718 w 1717482"/>
                    <a:gd name="connsiteY11" fmla="*/ 151074 h 3848431"/>
                    <a:gd name="connsiteX12" fmla="*/ 1025718 w 1717482"/>
                    <a:gd name="connsiteY12" fmla="*/ 23854 h 3848431"/>
                    <a:gd name="connsiteX13" fmla="*/ 914400 w 1717482"/>
                    <a:gd name="connsiteY13" fmla="*/ 23854 h 3848431"/>
                    <a:gd name="connsiteX14" fmla="*/ 922351 w 1717482"/>
                    <a:gd name="connsiteY14" fmla="*/ 151074 h 3848431"/>
                    <a:gd name="connsiteX15" fmla="*/ 1208598 w 1717482"/>
                    <a:gd name="connsiteY15" fmla="*/ 500932 h 3848431"/>
                    <a:gd name="connsiteX16" fmla="*/ 1614115 w 1717482"/>
                    <a:gd name="connsiteY16" fmla="*/ 2297927 h 3848431"/>
                    <a:gd name="connsiteX17" fmla="*/ 1375575 w 1717482"/>
                    <a:gd name="connsiteY17" fmla="*/ 2918128 h 3848431"/>
                    <a:gd name="connsiteX18" fmla="*/ 1351722 w 1717482"/>
                    <a:gd name="connsiteY18" fmla="*/ 3705307 h 3848431"/>
                    <a:gd name="connsiteX19" fmla="*/ 341906 w 1717482"/>
                    <a:gd name="connsiteY19" fmla="*/ 3705307 h 3848431"/>
                    <a:gd name="connsiteX20" fmla="*/ 333955 w 1717482"/>
                    <a:gd name="connsiteY20" fmla="*/ 2918128 h 3848431"/>
                    <a:gd name="connsiteX21" fmla="*/ 111318 w 1717482"/>
                    <a:gd name="connsiteY21" fmla="*/ 2305878 h 3848431"/>
                    <a:gd name="connsiteX22" fmla="*/ 500932 w 1717482"/>
                    <a:gd name="connsiteY22" fmla="*/ 508883 h 3848431"/>
                    <a:gd name="connsiteX23" fmla="*/ 795130 w 1717482"/>
                    <a:gd name="connsiteY23" fmla="*/ 151074 h 3848431"/>
                    <a:gd name="connsiteX24" fmla="*/ 787179 w 1717482"/>
                    <a:gd name="connsiteY24" fmla="*/ 0 h 3848431"/>
                    <a:gd name="connsiteX25" fmla="*/ 683812 w 1717482"/>
                    <a:gd name="connsiteY25" fmla="*/ 15902 h 3848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717482" h="3848431">
                      <a:moveTo>
                        <a:pt x="683812" y="15902"/>
                      </a:moveTo>
                      <a:lnTo>
                        <a:pt x="683812" y="143123"/>
                      </a:lnTo>
                      <a:lnTo>
                        <a:pt x="397565" y="492981"/>
                      </a:lnTo>
                      <a:lnTo>
                        <a:pt x="0" y="2297927"/>
                      </a:lnTo>
                      <a:lnTo>
                        <a:pt x="230588" y="2918128"/>
                      </a:lnTo>
                      <a:lnTo>
                        <a:pt x="254442" y="3848431"/>
                      </a:lnTo>
                      <a:lnTo>
                        <a:pt x="1478942" y="3848431"/>
                      </a:lnTo>
                      <a:cubicBezTo>
                        <a:pt x="1481593" y="3586038"/>
                        <a:pt x="1484243" y="3323645"/>
                        <a:pt x="1486894" y="3061252"/>
                      </a:cubicBezTo>
                      <a:lnTo>
                        <a:pt x="1478942" y="2918128"/>
                      </a:lnTo>
                      <a:lnTo>
                        <a:pt x="1717482" y="2297927"/>
                      </a:lnTo>
                      <a:lnTo>
                        <a:pt x="1319916" y="516834"/>
                      </a:lnTo>
                      <a:lnTo>
                        <a:pt x="1025718" y="151074"/>
                      </a:lnTo>
                      <a:lnTo>
                        <a:pt x="1025718" y="23854"/>
                      </a:lnTo>
                      <a:lnTo>
                        <a:pt x="914400" y="23854"/>
                      </a:lnTo>
                      <a:lnTo>
                        <a:pt x="922351" y="151074"/>
                      </a:lnTo>
                      <a:lnTo>
                        <a:pt x="1208598" y="500932"/>
                      </a:lnTo>
                      <a:lnTo>
                        <a:pt x="1614115" y="2297927"/>
                      </a:lnTo>
                      <a:lnTo>
                        <a:pt x="1375575" y="2918128"/>
                      </a:lnTo>
                      <a:lnTo>
                        <a:pt x="1351722" y="3705307"/>
                      </a:lnTo>
                      <a:lnTo>
                        <a:pt x="341906" y="3705307"/>
                      </a:lnTo>
                      <a:cubicBezTo>
                        <a:pt x="339256" y="3442914"/>
                        <a:pt x="336605" y="3180521"/>
                        <a:pt x="333955" y="2918128"/>
                      </a:cubicBezTo>
                      <a:lnTo>
                        <a:pt x="111318" y="2305878"/>
                      </a:lnTo>
                      <a:lnTo>
                        <a:pt x="500932" y="508883"/>
                      </a:lnTo>
                      <a:lnTo>
                        <a:pt x="795130" y="151074"/>
                      </a:lnTo>
                      <a:lnTo>
                        <a:pt x="787179" y="0"/>
                      </a:lnTo>
                      <a:lnTo>
                        <a:pt x="683812" y="15902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N" b="1"/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237D8ACF-95D9-4319-99BF-93BB1D8C6B31}"/>
                    </a:ext>
                  </a:extLst>
                </p:cNvPr>
                <p:cNvSpPr/>
                <p:nvPr/>
              </p:nvSpPr>
              <p:spPr>
                <a:xfrm>
                  <a:off x="87465" y="3371353"/>
                  <a:ext cx="286247" cy="14312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N" b="1"/>
                </a:p>
              </p:txBody>
            </p:sp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24EF9562-D554-48F5-B1BF-9C564DCB115F}"/>
                    </a:ext>
                  </a:extLst>
                </p:cNvPr>
                <p:cNvSpPr/>
                <p:nvPr/>
              </p:nvSpPr>
              <p:spPr>
                <a:xfrm>
                  <a:off x="1351722" y="3371353"/>
                  <a:ext cx="286247" cy="14312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N" b="1"/>
                </a:p>
              </p:txBody>
            </p:sp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B81DC22D-521A-4EE7-ACE5-9C4A845ED2EF}"/>
                    </a:ext>
                  </a:extLst>
                </p:cNvPr>
                <p:cNvSpPr/>
                <p:nvPr/>
              </p:nvSpPr>
              <p:spPr>
                <a:xfrm>
                  <a:off x="55660" y="4055165"/>
                  <a:ext cx="285750" cy="11927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N" b="1"/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DE33B64B-F528-402A-A53E-3DB3873B6823}"/>
                    </a:ext>
                  </a:extLst>
                </p:cNvPr>
                <p:cNvSpPr/>
                <p:nvPr/>
              </p:nvSpPr>
              <p:spPr>
                <a:xfrm>
                  <a:off x="1351722" y="3673503"/>
                  <a:ext cx="325561" cy="95416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N" b="1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5E522F40-A891-42BA-8DC2-03CBA4055D04}"/>
                    </a:ext>
                  </a:extLst>
                </p:cNvPr>
                <p:cNvSpPr/>
                <p:nvPr/>
              </p:nvSpPr>
              <p:spPr>
                <a:xfrm>
                  <a:off x="516835" y="0"/>
                  <a:ext cx="675861" cy="962108"/>
                </a:xfrm>
                <a:custGeom>
                  <a:avLst/>
                  <a:gdLst>
                    <a:gd name="connsiteX0" fmla="*/ 278296 w 675861"/>
                    <a:gd name="connsiteY0" fmla="*/ 0 h 962108"/>
                    <a:gd name="connsiteX1" fmla="*/ 278296 w 675861"/>
                    <a:gd name="connsiteY1" fmla="*/ 604299 h 962108"/>
                    <a:gd name="connsiteX2" fmla="*/ 0 w 675861"/>
                    <a:gd name="connsiteY2" fmla="*/ 946206 h 962108"/>
                    <a:gd name="connsiteX3" fmla="*/ 341906 w 675861"/>
                    <a:gd name="connsiteY3" fmla="*/ 834887 h 962108"/>
                    <a:gd name="connsiteX4" fmla="*/ 675861 w 675861"/>
                    <a:gd name="connsiteY4" fmla="*/ 962108 h 962108"/>
                    <a:gd name="connsiteX5" fmla="*/ 405517 w 675861"/>
                    <a:gd name="connsiteY5" fmla="*/ 612251 h 962108"/>
                    <a:gd name="connsiteX6" fmla="*/ 405517 w 675861"/>
                    <a:gd name="connsiteY6" fmla="*/ 15903 h 962108"/>
                    <a:gd name="connsiteX7" fmla="*/ 278296 w 675861"/>
                    <a:gd name="connsiteY7" fmla="*/ 0 h 962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75861" h="962108">
                      <a:moveTo>
                        <a:pt x="278296" y="0"/>
                      </a:moveTo>
                      <a:lnTo>
                        <a:pt x="278296" y="604299"/>
                      </a:lnTo>
                      <a:lnTo>
                        <a:pt x="0" y="946206"/>
                      </a:lnTo>
                      <a:lnTo>
                        <a:pt x="341906" y="834887"/>
                      </a:lnTo>
                      <a:lnTo>
                        <a:pt x="675861" y="962108"/>
                      </a:lnTo>
                      <a:lnTo>
                        <a:pt x="405517" y="612251"/>
                      </a:lnTo>
                      <a:lnTo>
                        <a:pt x="405517" y="15903"/>
                      </a:lnTo>
                      <a:lnTo>
                        <a:pt x="278296" y="0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N" b="1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D0890065-F74A-4D64-928D-C132FFC0F27D}"/>
                    </a:ext>
                  </a:extLst>
                </p:cNvPr>
                <p:cNvSpPr/>
                <p:nvPr/>
              </p:nvSpPr>
              <p:spPr>
                <a:xfrm>
                  <a:off x="111318" y="834888"/>
                  <a:ext cx="1502797" cy="3323645"/>
                </a:xfrm>
                <a:custGeom>
                  <a:avLst/>
                  <a:gdLst>
                    <a:gd name="connsiteX0" fmla="*/ 405516 w 1502796"/>
                    <a:gd name="connsiteY0" fmla="*/ 103367 h 3323645"/>
                    <a:gd name="connsiteX1" fmla="*/ 0 w 1502796"/>
                    <a:gd name="connsiteY1" fmla="*/ 1916265 h 3323645"/>
                    <a:gd name="connsiteX2" fmla="*/ 214685 w 1502796"/>
                    <a:gd name="connsiteY2" fmla="*/ 2520564 h 3323645"/>
                    <a:gd name="connsiteX3" fmla="*/ 214685 w 1502796"/>
                    <a:gd name="connsiteY3" fmla="*/ 2520564 h 3323645"/>
                    <a:gd name="connsiteX4" fmla="*/ 222636 w 1502796"/>
                    <a:gd name="connsiteY4" fmla="*/ 3323645 h 3323645"/>
                    <a:gd name="connsiteX5" fmla="*/ 1232452 w 1502796"/>
                    <a:gd name="connsiteY5" fmla="*/ 3323645 h 3323645"/>
                    <a:gd name="connsiteX6" fmla="*/ 1256306 w 1502796"/>
                    <a:gd name="connsiteY6" fmla="*/ 2536466 h 3323645"/>
                    <a:gd name="connsiteX7" fmla="*/ 1502796 w 1502796"/>
                    <a:gd name="connsiteY7" fmla="*/ 1924216 h 3323645"/>
                    <a:gd name="connsiteX8" fmla="*/ 1089328 w 1502796"/>
                    <a:gd name="connsiteY8" fmla="*/ 127221 h 3323645"/>
                    <a:gd name="connsiteX9" fmla="*/ 747422 w 1502796"/>
                    <a:gd name="connsiteY9" fmla="*/ 0 h 3323645"/>
                    <a:gd name="connsiteX10" fmla="*/ 405516 w 1502796"/>
                    <a:gd name="connsiteY10" fmla="*/ 103367 h 3323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02796" h="3323645">
                      <a:moveTo>
                        <a:pt x="405516" y="103367"/>
                      </a:moveTo>
                      <a:lnTo>
                        <a:pt x="0" y="1916265"/>
                      </a:lnTo>
                      <a:lnTo>
                        <a:pt x="214685" y="2520564"/>
                      </a:lnTo>
                      <a:lnTo>
                        <a:pt x="214685" y="2520564"/>
                      </a:lnTo>
                      <a:cubicBezTo>
                        <a:pt x="217335" y="2788258"/>
                        <a:pt x="219986" y="3055951"/>
                        <a:pt x="222636" y="3323645"/>
                      </a:cubicBezTo>
                      <a:lnTo>
                        <a:pt x="1232452" y="3323645"/>
                      </a:lnTo>
                      <a:lnTo>
                        <a:pt x="1256306" y="2536466"/>
                      </a:lnTo>
                      <a:lnTo>
                        <a:pt x="1502796" y="1924216"/>
                      </a:lnTo>
                      <a:lnTo>
                        <a:pt x="1089328" y="127221"/>
                      </a:lnTo>
                      <a:lnTo>
                        <a:pt x="747422" y="0"/>
                      </a:lnTo>
                      <a:lnTo>
                        <a:pt x="405516" y="10336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N" b="1" dirty="0"/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F13DF047-6D44-486D-9A1E-E8B9B6ACE28F}"/>
                    </a:ext>
                  </a:extLst>
                </p:cNvPr>
                <p:cNvSpPr/>
                <p:nvPr/>
              </p:nvSpPr>
              <p:spPr>
                <a:xfrm>
                  <a:off x="437322" y="707666"/>
                  <a:ext cx="262890" cy="63611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N" b="1"/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DEA98589-7FB7-4EB5-94D5-7B49054658FC}"/>
                    </a:ext>
                  </a:extLst>
                </p:cNvPr>
                <p:cNvSpPr/>
                <p:nvPr/>
              </p:nvSpPr>
              <p:spPr>
                <a:xfrm>
                  <a:off x="993914" y="715618"/>
                  <a:ext cx="262890" cy="63611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N" b="1"/>
                </a:p>
              </p:txBody>
            </p:sp>
            <p:sp>
              <p:nvSpPr>
                <p:cNvPr id="77" name="Rectangle: Rounded Corners 76">
                  <a:extLst>
                    <a:ext uri="{FF2B5EF4-FFF2-40B4-BE49-F238E27FC236}">
                      <a16:creationId xmlns:a16="http://schemas.microsoft.com/office/drawing/2014/main" id="{45ADB0F1-6E6B-4098-B1EC-BC2FC3F4362B}"/>
                    </a:ext>
                  </a:extLst>
                </p:cNvPr>
                <p:cNvSpPr/>
                <p:nvPr/>
              </p:nvSpPr>
              <p:spPr>
                <a:xfrm>
                  <a:off x="1353466" y="3372778"/>
                  <a:ext cx="286247" cy="143123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N" b="1"/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7D42459A-91E4-468B-B1DD-F11EC5009116}"/>
                    </a:ext>
                  </a:extLst>
                </p:cNvPr>
                <p:cNvSpPr/>
                <p:nvPr/>
              </p:nvSpPr>
              <p:spPr>
                <a:xfrm>
                  <a:off x="1353466" y="3674929"/>
                  <a:ext cx="325561" cy="95416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N" b="1"/>
                </a:p>
              </p:txBody>
            </p:sp>
          </p:grp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9D6A7532-450B-43C3-9632-27E6D3B5E5A2}"/>
                  </a:ext>
                </a:extLst>
              </p:cNvPr>
              <p:cNvSpPr/>
              <p:nvPr/>
            </p:nvSpPr>
            <p:spPr>
              <a:xfrm>
                <a:off x="2061747" y="4094837"/>
                <a:ext cx="962490" cy="55387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>
                    <a:solidFill>
                      <a:schemeClr val="tx1"/>
                    </a:solidFill>
                  </a:rPr>
                  <a:t>Hot metal</a:t>
                </a: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D9916A68-AD2B-4CD0-A040-770B84E11F5A}"/>
                  </a:ext>
                </a:extLst>
              </p:cNvPr>
              <p:cNvSpPr/>
              <p:nvPr/>
            </p:nvSpPr>
            <p:spPr>
              <a:xfrm>
                <a:off x="576991" y="5486318"/>
                <a:ext cx="1186163" cy="51752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>
                    <a:solidFill>
                      <a:schemeClr val="tx1"/>
                    </a:solidFill>
                  </a:rPr>
                  <a:t>BF slag</a:t>
                </a:r>
              </a:p>
            </p:txBody>
          </p:sp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EE58D69B-FF1C-492B-A5C6-EB3F2311B687}"/>
                  </a:ext>
                </a:extLst>
              </p:cNvPr>
              <p:cNvSpPr/>
              <p:nvPr/>
            </p:nvSpPr>
            <p:spPr>
              <a:xfrm>
                <a:off x="737242" y="1852398"/>
                <a:ext cx="1770569" cy="543257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>
                    <a:solidFill>
                      <a:schemeClr val="tx1"/>
                    </a:solidFill>
                  </a:rPr>
                  <a:t>Iron Making</a:t>
                </a:r>
              </a:p>
            </p:txBody>
          </p:sp>
          <p:sp>
            <p:nvSpPr>
              <p:cNvPr id="105" name="Arrow: Right 104">
                <a:extLst>
                  <a:ext uri="{FF2B5EF4-FFF2-40B4-BE49-F238E27FC236}">
                    <a16:creationId xmlns:a16="http://schemas.microsoft.com/office/drawing/2014/main" id="{DDFBC322-F660-4AE1-9C76-63B1F63A6FFB}"/>
                  </a:ext>
                </a:extLst>
              </p:cNvPr>
              <p:cNvSpPr/>
              <p:nvPr/>
            </p:nvSpPr>
            <p:spPr>
              <a:xfrm>
                <a:off x="1832602" y="4284759"/>
                <a:ext cx="222965" cy="174029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b="1"/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B1F15AD-8474-4B95-940A-7FCDB66DDEF6}"/>
                </a:ext>
              </a:extLst>
            </p:cNvPr>
            <p:cNvCxnSpPr/>
            <p:nvPr/>
          </p:nvCxnSpPr>
          <p:spPr>
            <a:xfrm>
              <a:off x="3223967" y="1321904"/>
              <a:ext cx="0" cy="5169943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C4BAB281-DE10-4410-B70F-4447B5CD8CA2}"/>
                </a:ext>
              </a:extLst>
            </p:cNvPr>
            <p:cNvSpPr/>
            <p:nvPr/>
          </p:nvSpPr>
          <p:spPr>
            <a:xfrm>
              <a:off x="6067994" y="1888200"/>
              <a:ext cx="1552001" cy="52388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</a:rPr>
                <a:t>Steel Making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81B5C41-2C3D-49F4-8BA5-B9474DF49CD8}"/>
                </a:ext>
              </a:extLst>
            </p:cNvPr>
            <p:cNvGrpSpPr/>
            <p:nvPr/>
          </p:nvGrpSpPr>
          <p:grpSpPr>
            <a:xfrm>
              <a:off x="3297854" y="2627523"/>
              <a:ext cx="8461640" cy="3650212"/>
              <a:chOff x="3255017" y="2627523"/>
              <a:chExt cx="8537915" cy="365021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529DA89-6D6B-4B38-BBB7-125A3E6985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55017" y="2627523"/>
                <a:ext cx="1882110" cy="2558703"/>
              </a:xfrm>
              <a:prstGeom prst="rect">
                <a:avLst/>
              </a:prstGeom>
            </p:spPr>
          </p:pic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EE10FC04-659B-43A7-A602-DB52041C1963}"/>
                  </a:ext>
                </a:extLst>
              </p:cNvPr>
              <p:cNvGrpSpPr/>
              <p:nvPr/>
            </p:nvGrpSpPr>
            <p:grpSpPr>
              <a:xfrm>
                <a:off x="8826324" y="2987247"/>
                <a:ext cx="2966608" cy="3290488"/>
                <a:chOff x="8485985" y="2550162"/>
                <a:chExt cx="3978834" cy="3566886"/>
              </a:xfrm>
            </p:grpSpPr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DD3FABCC-B060-4BC8-9B00-80BA872E6E5F}"/>
                    </a:ext>
                  </a:extLst>
                </p:cNvPr>
                <p:cNvSpPr/>
                <p:nvPr/>
              </p:nvSpPr>
              <p:spPr>
                <a:xfrm>
                  <a:off x="8657099" y="5254292"/>
                  <a:ext cx="1550864" cy="862756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b="1" dirty="0" err="1">
                      <a:solidFill>
                        <a:schemeClr val="tx1"/>
                      </a:solidFill>
                    </a:rPr>
                    <a:t>Laddle</a:t>
                  </a:r>
                  <a:r>
                    <a:rPr lang="en-IN" b="1" dirty="0">
                      <a:solidFill>
                        <a:schemeClr val="tx1"/>
                      </a:solidFill>
                    </a:rPr>
                    <a:t> Furnace  Slag</a:t>
                  </a:r>
                </a:p>
              </p:txBody>
            </p:sp>
            <p:sp>
              <p:nvSpPr>
                <p:cNvPr id="53" name="Rectangle: Rounded Corners 52">
                  <a:extLst>
                    <a:ext uri="{FF2B5EF4-FFF2-40B4-BE49-F238E27FC236}">
                      <a16:creationId xmlns:a16="http://schemas.microsoft.com/office/drawing/2014/main" id="{D28B1338-2DE2-4513-9474-50E5E2645137}"/>
                    </a:ext>
                  </a:extLst>
                </p:cNvPr>
                <p:cNvSpPr/>
                <p:nvPr/>
              </p:nvSpPr>
              <p:spPr>
                <a:xfrm>
                  <a:off x="10492466" y="3714283"/>
                  <a:ext cx="1972353" cy="695436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b="1" dirty="0">
                      <a:solidFill>
                        <a:schemeClr val="tx1"/>
                      </a:solidFill>
                    </a:rPr>
                    <a:t>Refined Molten Steel</a:t>
                  </a:r>
                </a:p>
              </p:txBody>
            </p: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D2B4E77C-B5EA-4A55-97B4-ABB54870307D}"/>
                    </a:ext>
                  </a:extLst>
                </p:cNvPr>
                <p:cNvGrpSpPr/>
                <p:nvPr/>
              </p:nvGrpSpPr>
              <p:grpSpPr>
                <a:xfrm>
                  <a:off x="8485985" y="2550162"/>
                  <a:ext cx="1984514" cy="2362484"/>
                  <a:chOff x="8485985" y="2550162"/>
                  <a:chExt cx="1984514" cy="2362484"/>
                </a:xfrm>
              </p:grpSpPr>
              <p:cxnSp>
                <p:nvCxnSpPr>
                  <p:cNvPr id="75" name="Straight Arrow Connector 74">
                    <a:extLst>
                      <a:ext uri="{FF2B5EF4-FFF2-40B4-BE49-F238E27FC236}">
                        <a16:creationId xmlns:a16="http://schemas.microsoft.com/office/drawing/2014/main" id="{E2B43E74-5AE5-4FF1-97FE-70A09D09C6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403313" y="4691691"/>
                    <a:ext cx="6216" cy="220955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82CD558E-255E-4484-9BBE-7A75922A62E4}"/>
                      </a:ext>
                    </a:extLst>
                  </p:cNvPr>
                  <p:cNvSpPr/>
                  <p:nvPr/>
                </p:nvSpPr>
                <p:spPr>
                  <a:xfrm>
                    <a:off x="8792703" y="3601492"/>
                    <a:ext cx="1226875" cy="910243"/>
                  </a:xfrm>
                  <a:custGeom>
                    <a:avLst/>
                    <a:gdLst>
                      <a:gd name="connsiteX0" fmla="*/ 0 w 1424539"/>
                      <a:gd name="connsiteY0" fmla="*/ 0 h 721895"/>
                      <a:gd name="connsiteX1" fmla="*/ 182880 w 1424539"/>
                      <a:gd name="connsiteY1" fmla="*/ 721895 h 721895"/>
                      <a:gd name="connsiteX2" fmla="*/ 1260910 w 1424539"/>
                      <a:gd name="connsiteY2" fmla="*/ 712270 h 721895"/>
                      <a:gd name="connsiteX3" fmla="*/ 1424539 w 1424539"/>
                      <a:gd name="connsiteY3" fmla="*/ 38502 h 721895"/>
                      <a:gd name="connsiteX4" fmla="*/ 0 w 1424539"/>
                      <a:gd name="connsiteY4" fmla="*/ 0 h 721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4539" h="721895">
                        <a:moveTo>
                          <a:pt x="0" y="0"/>
                        </a:moveTo>
                        <a:lnTo>
                          <a:pt x="182880" y="721895"/>
                        </a:lnTo>
                        <a:lnTo>
                          <a:pt x="1260910" y="712270"/>
                        </a:lnTo>
                        <a:lnTo>
                          <a:pt x="1424539" y="3850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b="1"/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5CCA3C21-AF33-4847-B0A7-AF476A22E5B4}"/>
                      </a:ext>
                    </a:extLst>
                  </p:cNvPr>
                  <p:cNvSpPr/>
                  <p:nvPr/>
                </p:nvSpPr>
                <p:spPr>
                  <a:xfrm>
                    <a:off x="8784414" y="3492264"/>
                    <a:ext cx="1260034" cy="157776"/>
                  </a:xfrm>
                  <a:custGeom>
                    <a:avLst/>
                    <a:gdLst>
                      <a:gd name="connsiteX0" fmla="*/ 0 w 1463040"/>
                      <a:gd name="connsiteY0" fmla="*/ 9625 h 125129"/>
                      <a:gd name="connsiteX1" fmla="*/ 1463040 w 1463040"/>
                      <a:gd name="connsiteY1" fmla="*/ 0 h 125129"/>
                      <a:gd name="connsiteX2" fmla="*/ 1443789 w 1463040"/>
                      <a:gd name="connsiteY2" fmla="*/ 125129 h 125129"/>
                      <a:gd name="connsiteX3" fmla="*/ 28876 w 1463040"/>
                      <a:gd name="connsiteY3" fmla="*/ 96253 h 125129"/>
                      <a:gd name="connsiteX4" fmla="*/ 0 w 1463040"/>
                      <a:gd name="connsiteY4" fmla="*/ 9625 h 125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3040" h="125129">
                        <a:moveTo>
                          <a:pt x="0" y="9625"/>
                        </a:moveTo>
                        <a:lnTo>
                          <a:pt x="1463040" y="0"/>
                        </a:lnTo>
                        <a:lnTo>
                          <a:pt x="1443789" y="125129"/>
                        </a:lnTo>
                        <a:lnTo>
                          <a:pt x="28876" y="96253"/>
                        </a:lnTo>
                        <a:lnTo>
                          <a:pt x="0" y="9625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b="1"/>
                  </a:p>
                </p:txBody>
              </p:sp>
              <p:sp>
                <p:nvSpPr>
                  <p:cNvPr id="60" name="Block Arc 59">
                    <a:extLst>
                      <a:ext uri="{FF2B5EF4-FFF2-40B4-BE49-F238E27FC236}">
                        <a16:creationId xmlns:a16="http://schemas.microsoft.com/office/drawing/2014/main" id="{55A1B50A-107B-4FF7-BEEB-6FFAC99D737F}"/>
                      </a:ext>
                    </a:extLst>
                  </p:cNvPr>
                  <p:cNvSpPr/>
                  <p:nvPr/>
                </p:nvSpPr>
                <p:spPr>
                  <a:xfrm>
                    <a:off x="8593751" y="3003765"/>
                    <a:ext cx="1612345" cy="807085"/>
                  </a:xfrm>
                  <a:prstGeom prst="blockArc">
                    <a:avLst>
                      <a:gd name="adj1" fmla="val 10708741"/>
                      <a:gd name="adj2" fmla="val 2758"/>
                      <a:gd name="adj3" fmla="val 28414"/>
                    </a:avLst>
                  </a:prstGeom>
                  <a:solidFill>
                    <a:schemeClr val="bg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1" name="Flowchart: Off-page Connector 60">
                    <a:extLst>
                      <a:ext uri="{FF2B5EF4-FFF2-40B4-BE49-F238E27FC236}">
                        <a16:creationId xmlns:a16="http://schemas.microsoft.com/office/drawing/2014/main" id="{61DED861-CAA3-4EC2-9887-828D34DDF138}"/>
                      </a:ext>
                    </a:extLst>
                  </p:cNvPr>
                  <p:cNvSpPr/>
                  <p:nvPr/>
                </p:nvSpPr>
                <p:spPr>
                  <a:xfrm>
                    <a:off x="9387488" y="2550162"/>
                    <a:ext cx="74607" cy="1310749"/>
                  </a:xfrm>
                  <a:prstGeom prst="flowChartOffpageConnector">
                    <a:avLst/>
                  </a:prstGeom>
                  <a:solidFill>
                    <a:schemeClr val="bg1">
                      <a:lumMod val="9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b="1"/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F559D97B-602F-4DE5-AD48-590CD8794CEA}"/>
                      </a:ext>
                    </a:extLst>
                  </p:cNvPr>
                  <p:cNvSpPr/>
                  <p:nvPr/>
                </p:nvSpPr>
                <p:spPr>
                  <a:xfrm>
                    <a:off x="8593751" y="3407307"/>
                    <a:ext cx="1641360" cy="1262203"/>
                  </a:xfrm>
                  <a:custGeom>
                    <a:avLst/>
                    <a:gdLst>
                      <a:gd name="connsiteX0" fmla="*/ 0 w 1905802"/>
                      <a:gd name="connsiteY0" fmla="*/ 28875 h 981776"/>
                      <a:gd name="connsiteX1" fmla="*/ 0 w 1905802"/>
                      <a:gd name="connsiteY1" fmla="*/ 28875 h 981776"/>
                      <a:gd name="connsiteX2" fmla="*/ 250257 w 1905802"/>
                      <a:gd name="connsiteY2" fmla="*/ 962526 h 981776"/>
                      <a:gd name="connsiteX3" fmla="*/ 1645920 w 1905802"/>
                      <a:gd name="connsiteY3" fmla="*/ 981776 h 981776"/>
                      <a:gd name="connsiteX4" fmla="*/ 1905802 w 1905802"/>
                      <a:gd name="connsiteY4" fmla="*/ 9625 h 981776"/>
                      <a:gd name="connsiteX5" fmla="*/ 1694046 w 1905802"/>
                      <a:gd name="connsiteY5" fmla="*/ 0 h 981776"/>
                      <a:gd name="connsiteX6" fmla="*/ 1501541 w 1905802"/>
                      <a:gd name="connsiteY6" fmla="*/ 866273 h 981776"/>
                      <a:gd name="connsiteX7" fmla="*/ 413886 w 1905802"/>
                      <a:gd name="connsiteY7" fmla="*/ 875898 h 981776"/>
                      <a:gd name="connsiteX8" fmla="*/ 192505 w 1905802"/>
                      <a:gd name="connsiteY8" fmla="*/ 9625 h 981776"/>
                      <a:gd name="connsiteX9" fmla="*/ 0 w 1905802"/>
                      <a:gd name="connsiteY9" fmla="*/ 28875 h 981776"/>
                      <a:gd name="connsiteX0" fmla="*/ 0 w 1905802"/>
                      <a:gd name="connsiteY0" fmla="*/ 28875 h 1001027"/>
                      <a:gd name="connsiteX1" fmla="*/ 0 w 1905802"/>
                      <a:gd name="connsiteY1" fmla="*/ 28875 h 1001027"/>
                      <a:gd name="connsiteX2" fmla="*/ 250257 w 1905802"/>
                      <a:gd name="connsiteY2" fmla="*/ 1001027 h 1001027"/>
                      <a:gd name="connsiteX3" fmla="*/ 1645920 w 1905802"/>
                      <a:gd name="connsiteY3" fmla="*/ 981776 h 1001027"/>
                      <a:gd name="connsiteX4" fmla="*/ 1905802 w 1905802"/>
                      <a:gd name="connsiteY4" fmla="*/ 9625 h 1001027"/>
                      <a:gd name="connsiteX5" fmla="*/ 1694046 w 1905802"/>
                      <a:gd name="connsiteY5" fmla="*/ 0 h 1001027"/>
                      <a:gd name="connsiteX6" fmla="*/ 1501541 w 1905802"/>
                      <a:gd name="connsiteY6" fmla="*/ 866273 h 1001027"/>
                      <a:gd name="connsiteX7" fmla="*/ 413886 w 1905802"/>
                      <a:gd name="connsiteY7" fmla="*/ 875898 h 1001027"/>
                      <a:gd name="connsiteX8" fmla="*/ 192505 w 1905802"/>
                      <a:gd name="connsiteY8" fmla="*/ 9625 h 1001027"/>
                      <a:gd name="connsiteX9" fmla="*/ 0 w 1905802"/>
                      <a:gd name="connsiteY9" fmla="*/ 28875 h 10010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905802" h="1001027">
                        <a:moveTo>
                          <a:pt x="0" y="28875"/>
                        </a:moveTo>
                        <a:lnTo>
                          <a:pt x="0" y="28875"/>
                        </a:lnTo>
                        <a:lnTo>
                          <a:pt x="250257" y="1001027"/>
                        </a:lnTo>
                        <a:lnTo>
                          <a:pt x="1645920" y="981776"/>
                        </a:lnTo>
                        <a:lnTo>
                          <a:pt x="1905802" y="9625"/>
                        </a:lnTo>
                        <a:lnTo>
                          <a:pt x="1694046" y="0"/>
                        </a:lnTo>
                        <a:lnTo>
                          <a:pt x="1501541" y="866273"/>
                        </a:lnTo>
                        <a:lnTo>
                          <a:pt x="413886" y="875898"/>
                        </a:lnTo>
                        <a:lnTo>
                          <a:pt x="192505" y="9625"/>
                        </a:lnTo>
                        <a:lnTo>
                          <a:pt x="0" y="28875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b="1"/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91CA945A-BAF5-4876-82C6-88E8AAFC44E8}"/>
                      </a:ext>
                    </a:extLst>
                  </p:cNvPr>
                  <p:cNvSpPr/>
                  <p:nvPr/>
                </p:nvSpPr>
                <p:spPr>
                  <a:xfrm>
                    <a:off x="9365725" y="2631324"/>
                    <a:ext cx="113982" cy="138053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b="1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971D70E1-9B14-41FA-AC0E-B574ED0AC9BB}"/>
                      </a:ext>
                    </a:extLst>
                  </p:cNvPr>
                  <p:cNvSpPr/>
                  <p:nvPr/>
                </p:nvSpPr>
                <p:spPr>
                  <a:xfrm>
                    <a:off x="8611728" y="2798964"/>
                    <a:ext cx="389616" cy="558282"/>
                  </a:xfrm>
                  <a:custGeom>
                    <a:avLst/>
                    <a:gdLst>
                      <a:gd name="connsiteX0" fmla="*/ 231006 w 452388"/>
                      <a:gd name="connsiteY0" fmla="*/ 0 h 442762"/>
                      <a:gd name="connsiteX1" fmla="*/ 452388 w 452388"/>
                      <a:gd name="connsiteY1" fmla="*/ 394636 h 442762"/>
                      <a:gd name="connsiteX2" fmla="*/ 317634 w 452388"/>
                      <a:gd name="connsiteY2" fmla="*/ 442762 h 442762"/>
                      <a:gd name="connsiteX3" fmla="*/ 221381 w 452388"/>
                      <a:gd name="connsiteY3" fmla="*/ 221381 h 442762"/>
                      <a:gd name="connsiteX4" fmla="*/ 0 w 452388"/>
                      <a:gd name="connsiteY4" fmla="*/ 134754 h 442762"/>
                      <a:gd name="connsiteX5" fmla="*/ 231006 w 452388"/>
                      <a:gd name="connsiteY5" fmla="*/ 0 h 442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2388" h="442762">
                        <a:moveTo>
                          <a:pt x="231006" y="0"/>
                        </a:moveTo>
                        <a:lnTo>
                          <a:pt x="452388" y="394636"/>
                        </a:lnTo>
                        <a:lnTo>
                          <a:pt x="317634" y="442762"/>
                        </a:lnTo>
                        <a:lnTo>
                          <a:pt x="221381" y="221381"/>
                        </a:lnTo>
                        <a:lnTo>
                          <a:pt x="0" y="134754"/>
                        </a:lnTo>
                        <a:lnTo>
                          <a:pt x="23100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b="1" dirty="0"/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B10ED8F8-19E3-4109-A51C-D584319352EE}"/>
                      </a:ext>
                    </a:extLst>
                  </p:cNvPr>
                  <p:cNvSpPr/>
                  <p:nvPr/>
                </p:nvSpPr>
                <p:spPr>
                  <a:xfrm>
                    <a:off x="8849695" y="4669511"/>
                    <a:ext cx="233146" cy="194186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b="1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DD7D58CC-78A1-47F7-B69F-9080D21ECD98}"/>
                      </a:ext>
                    </a:extLst>
                  </p:cNvPr>
                  <p:cNvSpPr/>
                  <p:nvPr/>
                </p:nvSpPr>
                <p:spPr>
                  <a:xfrm>
                    <a:off x="9736218" y="4657373"/>
                    <a:ext cx="233146" cy="194187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b="1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57FE4B6F-20DD-4CBB-A896-FD98500E3514}"/>
                      </a:ext>
                    </a:extLst>
                  </p:cNvPr>
                  <p:cNvSpPr/>
                  <p:nvPr/>
                </p:nvSpPr>
                <p:spPr>
                  <a:xfrm>
                    <a:off x="8485985" y="3552946"/>
                    <a:ext cx="140924" cy="121366"/>
                  </a:xfrm>
                  <a:custGeom>
                    <a:avLst/>
                    <a:gdLst>
                      <a:gd name="connsiteX0" fmla="*/ 163629 w 163629"/>
                      <a:gd name="connsiteY0" fmla="*/ 86628 h 96253"/>
                      <a:gd name="connsiteX1" fmla="*/ 154004 w 163629"/>
                      <a:gd name="connsiteY1" fmla="*/ 0 h 96253"/>
                      <a:gd name="connsiteX2" fmla="*/ 9625 w 163629"/>
                      <a:gd name="connsiteY2" fmla="*/ 0 h 96253"/>
                      <a:gd name="connsiteX3" fmla="*/ 0 w 163629"/>
                      <a:gd name="connsiteY3" fmla="*/ 96253 h 96253"/>
                      <a:gd name="connsiteX4" fmla="*/ 163629 w 163629"/>
                      <a:gd name="connsiteY4" fmla="*/ 86628 h 962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629" h="96253">
                        <a:moveTo>
                          <a:pt x="163629" y="86628"/>
                        </a:moveTo>
                        <a:lnTo>
                          <a:pt x="154004" y="0"/>
                        </a:lnTo>
                        <a:lnTo>
                          <a:pt x="9625" y="0"/>
                        </a:lnTo>
                        <a:lnTo>
                          <a:pt x="0" y="96253"/>
                        </a:lnTo>
                        <a:lnTo>
                          <a:pt x="163629" y="8662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b="1"/>
                  </a:p>
                </p:txBody>
              </p:sp>
              <p:sp>
                <p:nvSpPr>
                  <p:cNvPr id="68" name="Flowchart: Extract 67">
                    <a:extLst>
                      <a:ext uri="{FF2B5EF4-FFF2-40B4-BE49-F238E27FC236}">
                        <a16:creationId xmlns:a16="http://schemas.microsoft.com/office/drawing/2014/main" id="{19777134-BA5E-4F8D-B069-8CE710CA4861}"/>
                      </a:ext>
                    </a:extLst>
                  </p:cNvPr>
                  <p:cNvSpPr/>
                  <p:nvPr/>
                </p:nvSpPr>
                <p:spPr>
                  <a:xfrm>
                    <a:off x="9324976" y="4511736"/>
                    <a:ext cx="185478" cy="145637"/>
                  </a:xfrm>
                  <a:prstGeom prst="flowChartExtra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b="1"/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757B4F09-61E1-4BE3-8CA6-D5C04EC04609}"/>
                      </a:ext>
                    </a:extLst>
                  </p:cNvPr>
                  <p:cNvSpPr/>
                  <p:nvPr/>
                </p:nvSpPr>
                <p:spPr>
                  <a:xfrm>
                    <a:off x="8485985" y="2557748"/>
                    <a:ext cx="613437" cy="1395706"/>
                  </a:xfrm>
                  <a:custGeom>
                    <a:avLst/>
                    <a:gdLst>
                      <a:gd name="connsiteX0" fmla="*/ 0 w 712269"/>
                      <a:gd name="connsiteY0" fmla="*/ 86627 h 1106905"/>
                      <a:gd name="connsiteX1" fmla="*/ 654517 w 712269"/>
                      <a:gd name="connsiteY1" fmla="*/ 67377 h 1106905"/>
                      <a:gd name="connsiteX2" fmla="*/ 644892 w 712269"/>
                      <a:gd name="connsiteY2" fmla="*/ 1106905 h 1106905"/>
                      <a:gd name="connsiteX3" fmla="*/ 712269 w 712269"/>
                      <a:gd name="connsiteY3" fmla="*/ 1097280 h 1106905"/>
                      <a:gd name="connsiteX4" fmla="*/ 712269 w 712269"/>
                      <a:gd name="connsiteY4" fmla="*/ 19250 h 1106905"/>
                      <a:gd name="connsiteX5" fmla="*/ 0 w 712269"/>
                      <a:gd name="connsiteY5" fmla="*/ 0 h 1106905"/>
                      <a:gd name="connsiteX6" fmla="*/ 0 w 712269"/>
                      <a:gd name="connsiteY6" fmla="*/ 86627 h 1106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12269" h="1106905">
                        <a:moveTo>
                          <a:pt x="0" y="86627"/>
                        </a:moveTo>
                        <a:lnTo>
                          <a:pt x="654517" y="67377"/>
                        </a:lnTo>
                        <a:cubicBezTo>
                          <a:pt x="651309" y="413886"/>
                          <a:pt x="648100" y="760396"/>
                          <a:pt x="644892" y="1106905"/>
                        </a:cubicBezTo>
                        <a:lnTo>
                          <a:pt x="712269" y="1097280"/>
                        </a:lnTo>
                        <a:lnTo>
                          <a:pt x="712269" y="19250"/>
                        </a:lnTo>
                        <a:lnTo>
                          <a:pt x="0" y="0"/>
                        </a:lnTo>
                        <a:lnTo>
                          <a:pt x="0" y="86627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b="1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4C9C460D-264A-42C4-86BD-B157C3626228}"/>
                      </a:ext>
                    </a:extLst>
                  </p:cNvPr>
                  <p:cNvSpPr/>
                  <p:nvPr/>
                </p:nvSpPr>
                <p:spPr>
                  <a:xfrm>
                    <a:off x="10193662" y="3528673"/>
                    <a:ext cx="149214" cy="109229"/>
                  </a:xfrm>
                  <a:custGeom>
                    <a:avLst/>
                    <a:gdLst>
                      <a:gd name="connsiteX0" fmla="*/ 28876 w 173254"/>
                      <a:gd name="connsiteY0" fmla="*/ 19250 h 86627"/>
                      <a:gd name="connsiteX1" fmla="*/ 0 w 173254"/>
                      <a:gd name="connsiteY1" fmla="*/ 86627 h 86627"/>
                      <a:gd name="connsiteX2" fmla="*/ 173254 w 173254"/>
                      <a:gd name="connsiteY2" fmla="*/ 77002 h 86627"/>
                      <a:gd name="connsiteX3" fmla="*/ 173254 w 173254"/>
                      <a:gd name="connsiteY3" fmla="*/ 0 h 86627"/>
                      <a:gd name="connsiteX4" fmla="*/ 28876 w 173254"/>
                      <a:gd name="connsiteY4" fmla="*/ 19250 h 86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54" h="86627">
                        <a:moveTo>
                          <a:pt x="28876" y="19250"/>
                        </a:moveTo>
                        <a:lnTo>
                          <a:pt x="0" y="86627"/>
                        </a:lnTo>
                        <a:lnTo>
                          <a:pt x="173254" y="77002"/>
                        </a:lnTo>
                        <a:lnTo>
                          <a:pt x="173254" y="0"/>
                        </a:lnTo>
                        <a:lnTo>
                          <a:pt x="28876" y="19250"/>
                        </a:lnTo>
                        <a:close/>
                      </a:path>
                    </a:pathLst>
                  </a:cu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b="1"/>
                  </a:p>
                </p:txBody>
              </p:sp>
              <p:sp>
                <p:nvSpPr>
                  <p:cNvPr id="71" name="Flowchart: Off-page Connector 70">
                    <a:extLst>
                      <a:ext uri="{FF2B5EF4-FFF2-40B4-BE49-F238E27FC236}">
                        <a16:creationId xmlns:a16="http://schemas.microsoft.com/office/drawing/2014/main" id="{767FA568-A30D-4696-AD6C-65A2E6A659C8}"/>
                      </a:ext>
                    </a:extLst>
                  </p:cNvPr>
                  <p:cNvSpPr/>
                  <p:nvPr/>
                </p:nvSpPr>
                <p:spPr>
                  <a:xfrm>
                    <a:off x="9524959" y="2550162"/>
                    <a:ext cx="74607" cy="1310749"/>
                  </a:xfrm>
                  <a:prstGeom prst="flowChartOffpageConnector">
                    <a:avLst/>
                  </a:prstGeom>
                  <a:solidFill>
                    <a:schemeClr val="bg1">
                      <a:lumMod val="9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b="1"/>
                  </a:p>
                </p:txBody>
              </p:sp>
              <p:sp>
                <p:nvSpPr>
                  <p:cNvPr id="72" name="Flowchart: Off-page Connector 71">
                    <a:extLst>
                      <a:ext uri="{FF2B5EF4-FFF2-40B4-BE49-F238E27FC236}">
                        <a16:creationId xmlns:a16="http://schemas.microsoft.com/office/drawing/2014/main" id="{B498CB75-1D7F-4FB7-A872-AD89D1833ED9}"/>
                      </a:ext>
                    </a:extLst>
                  </p:cNvPr>
                  <p:cNvSpPr/>
                  <p:nvPr/>
                </p:nvSpPr>
                <p:spPr>
                  <a:xfrm>
                    <a:off x="9238441" y="2559130"/>
                    <a:ext cx="74607" cy="1310749"/>
                  </a:xfrm>
                  <a:prstGeom prst="flowChartOffpageConnector">
                    <a:avLst/>
                  </a:prstGeom>
                  <a:solidFill>
                    <a:schemeClr val="bg1">
                      <a:lumMod val="9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b="1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C5712035-53DD-4D9B-8D51-9F2E56C6E3BB}"/>
                      </a:ext>
                    </a:extLst>
                  </p:cNvPr>
                  <p:cNvSpPr/>
                  <p:nvPr/>
                </p:nvSpPr>
                <p:spPr>
                  <a:xfrm>
                    <a:off x="9510454" y="2631324"/>
                    <a:ext cx="113982" cy="138053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b="1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3CD21934-A733-4732-8019-07C1CBB745FF}"/>
                      </a:ext>
                    </a:extLst>
                  </p:cNvPr>
                  <p:cNvSpPr/>
                  <p:nvPr/>
                </p:nvSpPr>
                <p:spPr>
                  <a:xfrm>
                    <a:off x="9217361" y="2638170"/>
                    <a:ext cx="113982" cy="138053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b="1"/>
                  </a:p>
                </p:txBody>
              </p:sp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2205789F-EA7D-4785-A637-DE7E84DEB6B7}"/>
                      </a:ext>
                    </a:extLst>
                  </p:cNvPr>
                  <p:cNvSpPr/>
                  <p:nvPr/>
                </p:nvSpPr>
                <p:spPr>
                  <a:xfrm>
                    <a:off x="9759877" y="2929219"/>
                    <a:ext cx="710622" cy="401653"/>
                  </a:xfrm>
                  <a:custGeom>
                    <a:avLst/>
                    <a:gdLst>
                      <a:gd name="connsiteX0" fmla="*/ 163630 w 644893"/>
                      <a:gd name="connsiteY0" fmla="*/ 346509 h 346509"/>
                      <a:gd name="connsiteX1" fmla="*/ 356135 w 644893"/>
                      <a:gd name="connsiteY1" fmla="*/ 105878 h 346509"/>
                      <a:gd name="connsiteX2" fmla="*/ 644893 w 644893"/>
                      <a:gd name="connsiteY2" fmla="*/ 105878 h 346509"/>
                      <a:gd name="connsiteX3" fmla="*/ 644893 w 644893"/>
                      <a:gd name="connsiteY3" fmla="*/ 0 h 346509"/>
                      <a:gd name="connsiteX4" fmla="*/ 211756 w 644893"/>
                      <a:gd name="connsiteY4" fmla="*/ 0 h 346509"/>
                      <a:gd name="connsiteX5" fmla="*/ 0 w 644893"/>
                      <a:gd name="connsiteY5" fmla="*/ 288758 h 346509"/>
                      <a:gd name="connsiteX6" fmla="*/ 163630 w 644893"/>
                      <a:gd name="connsiteY6" fmla="*/ 346509 h 346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4893" h="346509">
                        <a:moveTo>
                          <a:pt x="163630" y="346509"/>
                        </a:moveTo>
                        <a:lnTo>
                          <a:pt x="356135" y="105878"/>
                        </a:lnTo>
                        <a:lnTo>
                          <a:pt x="644893" y="105878"/>
                        </a:lnTo>
                        <a:lnTo>
                          <a:pt x="644893" y="0"/>
                        </a:lnTo>
                        <a:lnTo>
                          <a:pt x="211756" y="0"/>
                        </a:lnTo>
                        <a:lnTo>
                          <a:pt x="0" y="288758"/>
                        </a:lnTo>
                        <a:lnTo>
                          <a:pt x="163630" y="34650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b="1"/>
                  </a:p>
                </p:txBody>
              </p:sp>
            </p:grp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D0746783-9C82-47E2-A24F-55395C27D603}"/>
                  </a:ext>
                </a:extLst>
              </p:cNvPr>
              <p:cNvGrpSpPr/>
              <p:nvPr/>
            </p:nvGrpSpPr>
            <p:grpSpPr>
              <a:xfrm>
                <a:off x="6099017" y="2921324"/>
                <a:ext cx="2555070" cy="3082515"/>
                <a:chOff x="4852178" y="2459238"/>
                <a:chExt cx="3426876" cy="3341444"/>
              </a:xfrm>
            </p:grpSpPr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14412A32-9C14-4508-A541-D065FFE08F81}"/>
                    </a:ext>
                  </a:extLst>
                </p:cNvPr>
                <p:cNvGrpSpPr/>
                <p:nvPr/>
              </p:nvGrpSpPr>
              <p:grpSpPr>
                <a:xfrm>
                  <a:off x="4852178" y="2459238"/>
                  <a:ext cx="3426876" cy="3341444"/>
                  <a:chOff x="4852178" y="2459238"/>
                  <a:chExt cx="3426876" cy="3341444"/>
                </a:xfrm>
              </p:grpSpPr>
              <p:sp>
                <p:nvSpPr>
                  <p:cNvPr id="92" name="Rectangle: Rounded Corners 91">
                    <a:extLst>
                      <a:ext uri="{FF2B5EF4-FFF2-40B4-BE49-F238E27FC236}">
                        <a16:creationId xmlns:a16="http://schemas.microsoft.com/office/drawing/2014/main" id="{EE52E592-162A-4227-BD7E-71291B6B75E4}"/>
                      </a:ext>
                    </a:extLst>
                  </p:cNvPr>
                  <p:cNvSpPr/>
                  <p:nvPr/>
                </p:nvSpPr>
                <p:spPr>
                  <a:xfrm>
                    <a:off x="6990836" y="3731325"/>
                    <a:ext cx="1288218" cy="625165"/>
                  </a:xfrm>
                  <a:prstGeom prst="round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b="1" dirty="0">
                        <a:solidFill>
                          <a:schemeClr val="tx1"/>
                        </a:solidFill>
                      </a:rPr>
                      <a:t>Molten Steel</a:t>
                    </a:r>
                  </a:p>
                </p:txBody>
              </p:sp>
              <p:sp>
                <p:nvSpPr>
                  <p:cNvPr id="93" name="Rectangle: Rounded Corners 92">
                    <a:extLst>
                      <a:ext uri="{FF2B5EF4-FFF2-40B4-BE49-F238E27FC236}">
                        <a16:creationId xmlns:a16="http://schemas.microsoft.com/office/drawing/2014/main" id="{BC3CD23B-4368-4ECA-8173-34C65C1E06BA}"/>
                      </a:ext>
                    </a:extLst>
                  </p:cNvPr>
                  <p:cNvSpPr/>
                  <p:nvPr/>
                </p:nvSpPr>
                <p:spPr>
                  <a:xfrm>
                    <a:off x="5183114" y="5234830"/>
                    <a:ext cx="1480704" cy="565852"/>
                  </a:xfrm>
                  <a:prstGeom prst="round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b="1" dirty="0">
                        <a:solidFill>
                          <a:schemeClr val="tx1"/>
                        </a:solidFill>
                      </a:rPr>
                      <a:t>BOF slag</a:t>
                    </a:r>
                  </a:p>
                </p:txBody>
              </p:sp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35835649-EBC9-4886-BB64-20FB348EC3EB}"/>
                      </a:ext>
                    </a:extLst>
                  </p:cNvPr>
                  <p:cNvGrpSpPr/>
                  <p:nvPr/>
                </p:nvGrpSpPr>
                <p:grpSpPr>
                  <a:xfrm>
                    <a:off x="4852178" y="2459238"/>
                    <a:ext cx="1781786" cy="2374213"/>
                    <a:chOff x="4551925" y="2236662"/>
                    <a:chExt cx="1781786" cy="2932607"/>
                  </a:xfrm>
                </p:grpSpPr>
                <p:grpSp>
                  <p:nvGrpSpPr>
                    <p:cNvPr id="95" name="Group 94">
                      <a:extLst>
                        <a:ext uri="{FF2B5EF4-FFF2-40B4-BE49-F238E27FC236}">
                          <a16:creationId xmlns:a16="http://schemas.microsoft.com/office/drawing/2014/main" id="{0480BB3A-9DFA-4763-8FF5-1B3BE5D844B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53037" y="2608949"/>
                      <a:ext cx="1780674" cy="2560320"/>
                      <a:chOff x="1200960" y="3080084"/>
                      <a:chExt cx="1780674" cy="2560320"/>
                    </a:xfrm>
                    <a:solidFill>
                      <a:schemeClr val="bg2">
                        <a:lumMod val="75000"/>
                      </a:schemeClr>
                    </a:solidFill>
                  </p:grpSpPr>
                  <p:sp>
                    <p:nvSpPr>
                      <p:cNvPr id="98" name="Freeform: Shape 97">
                        <a:extLst>
                          <a:ext uri="{FF2B5EF4-FFF2-40B4-BE49-F238E27FC236}">
                            <a16:creationId xmlns:a16="http://schemas.microsoft.com/office/drawing/2014/main" id="{65357060-28B8-47AE-A58A-FAAF56E2BB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00960" y="3080084"/>
                        <a:ext cx="1780674" cy="2560320"/>
                      </a:xfrm>
                      <a:custGeom>
                        <a:avLst/>
                        <a:gdLst>
                          <a:gd name="connsiteX0" fmla="*/ 519764 w 1780674"/>
                          <a:gd name="connsiteY0" fmla="*/ 0 h 2550695"/>
                          <a:gd name="connsiteX1" fmla="*/ 519764 w 1780674"/>
                          <a:gd name="connsiteY1" fmla="*/ 0 h 2550695"/>
                          <a:gd name="connsiteX2" fmla="*/ 490888 w 1780674"/>
                          <a:gd name="connsiteY2" fmla="*/ 77003 h 2550695"/>
                          <a:gd name="connsiteX3" fmla="*/ 462012 w 1780674"/>
                          <a:gd name="connsiteY3" fmla="*/ 144379 h 2550695"/>
                          <a:gd name="connsiteX4" fmla="*/ 452387 w 1780674"/>
                          <a:gd name="connsiteY4" fmla="*/ 240632 h 2550695"/>
                          <a:gd name="connsiteX5" fmla="*/ 413886 w 1780674"/>
                          <a:gd name="connsiteY5" fmla="*/ 308009 h 2550695"/>
                          <a:gd name="connsiteX6" fmla="*/ 404261 w 1780674"/>
                          <a:gd name="connsiteY6" fmla="*/ 336885 h 2550695"/>
                          <a:gd name="connsiteX7" fmla="*/ 394636 w 1780674"/>
                          <a:gd name="connsiteY7" fmla="*/ 375386 h 2550695"/>
                          <a:gd name="connsiteX8" fmla="*/ 356135 w 1780674"/>
                          <a:gd name="connsiteY8" fmla="*/ 433137 h 2550695"/>
                          <a:gd name="connsiteX9" fmla="*/ 327259 w 1780674"/>
                          <a:gd name="connsiteY9" fmla="*/ 500514 h 2550695"/>
                          <a:gd name="connsiteX10" fmla="*/ 298383 w 1780674"/>
                          <a:gd name="connsiteY10" fmla="*/ 519765 h 2550695"/>
                          <a:gd name="connsiteX11" fmla="*/ 279132 w 1780674"/>
                          <a:gd name="connsiteY11" fmla="*/ 548640 h 2550695"/>
                          <a:gd name="connsiteX12" fmla="*/ 269507 w 1780674"/>
                          <a:gd name="connsiteY12" fmla="*/ 577516 h 2550695"/>
                          <a:gd name="connsiteX13" fmla="*/ 259882 w 1780674"/>
                          <a:gd name="connsiteY13" fmla="*/ 548640 h 2550695"/>
                          <a:gd name="connsiteX14" fmla="*/ 259882 w 1780674"/>
                          <a:gd name="connsiteY14" fmla="*/ 548640 h 2550695"/>
                          <a:gd name="connsiteX15" fmla="*/ 0 w 1780674"/>
                          <a:gd name="connsiteY15" fmla="*/ 558266 h 2550695"/>
                          <a:gd name="connsiteX16" fmla="*/ 0 w 1780674"/>
                          <a:gd name="connsiteY16" fmla="*/ 818148 h 2550695"/>
                          <a:gd name="connsiteX17" fmla="*/ 144379 w 1780674"/>
                          <a:gd name="connsiteY17" fmla="*/ 818148 h 2550695"/>
                          <a:gd name="connsiteX18" fmla="*/ 144379 w 1780674"/>
                          <a:gd name="connsiteY18" fmla="*/ 2079057 h 2550695"/>
                          <a:gd name="connsiteX19" fmla="*/ 288758 w 1780674"/>
                          <a:gd name="connsiteY19" fmla="*/ 2319689 h 2550695"/>
                          <a:gd name="connsiteX20" fmla="*/ 635267 w 1780674"/>
                          <a:gd name="connsiteY20" fmla="*/ 2512194 h 2550695"/>
                          <a:gd name="connsiteX21" fmla="*/ 972151 w 1780674"/>
                          <a:gd name="connsiteY21" fmla="*/ 2550695 h 2550695"/>
                          <a:gd name="connsiteX22" fmla="*/ 1376412 w 1780674"/>
                          <a:gd name="connsiteY22" fmla="*/ 2492944 h 2550695"/>
                          <a:gd name="connsiteX23" fmla="*/ 1665170 w 1780674"/>
                          <a:gd name="connsiteY23" fmla="*/ 2338939 h 2550695"/>
                          <a:gd name="connsiteX24" fmla="*/ 1780674 w 1780674"/>
                          <a:gd name="connsiteY24" fmla="*/ 2156059 h 2550695"/>
                          <a:gd name="connsiteX25" fmla="*/ 1780674 w 1780674"/>
                          <a:gd name="connsiteY25" fmla="*/ 750771 h 2550695"/>
                          <a:gd name="connsiteX26" fmla="*/ 1434164 w 1780674"/>
                          <a:gd name="connsiteY26" fmla="*/ 9626 h 2550695"/>
                          <a:gd name="connsiteX27" fmla="*/ 1241659 w 1780674"/>
                          <a:gd name="connsiteY27" fmla="*/ 9626 h 2550695"/>
                          <a:gd name="connsiteX28" fmla="*/ 1540042 w 1780674"/>
                          <a:gd name="connsiteY28" fmla="*/ 693019 h 2550695"/>
                          <a:gd name="connsiteX29" fmla="*/ 1549667 w 1780674"/>
                          <a:gd name="connsiteY29" fmla="*/ 1992430 h 2550695"/>
                          <a:gd name="connsiteX30" fmla="*/ 1424539 w 1780674"/>
                          <a:gd name="connsiteY30" fmla="*/ 2117558 h 2550695"/>
                          <a:gd name="connsiteX31" fmla="*/ 1203158 w 1780674"/>
                          <a:gd name="connsiteY31" fmla="*/ 2184935 h 2550695"/>
                          <a:gd name="connsiteX32" fmla="*/ 981777 w 1780674"/>
                          <a:gd name="connsiteY32" fmla="*/ 2213811 h 2550695"/>
                          <a:gd name="connsiteX33" fmla="*/ 654518 w 1780674"/>
                          <a:gd name="connsiteY33" fmla="*/ 2175310 h 2550695"/>
                          <a:gd name="connsiteX34" fmla="*/ 394636 w 1780674"/>
                          <a:gd name="connsiteY34" fmla="*/ 2040556 h 2550695"/>
                          <a:gd name="connsiteX35" fmla="*/ 385010 w 1780674"/>
                          <a:gd name="connsiteY35" fmla="*/ 1530417 h 2550695"/>
                          <a:gd name="connsiteX36" fmla="*/ 375385 w 1780674"/>
                          <a:gd name="connsiteY36" fmla="*/ 731520 h 2550695"/>
                          <a:gd name="connsiteX37" fmla="*/ 9625 w 1780674"/>
                          <a:gd name="connsiteY37" fmla="*/ 721895 h 2550695"/>
                          <a:gd name="connsiteX38" fmla="*/ 9625 w 1780674"/>
                          <a:gd name="connsiteY38" fmla="*/ 644893 h 2550695"/>
                          <a:gd name="connsiteX39" fmla="*/ 404261 w 1780674"/>
                          <a:gd name="connsiteY39" fmla="*/ 625643 h 2550695"/>
                          <a:gd name="connsiteX40" fmla="*/ 702644 w 1780674"/>
                          <a:gd name="connsiteY40" fmla="*/ 0 h 2550695"/>
                          <a:gd name="connsiteX41" fmla="*/ 519764 w 1780674"/>
                          <a:gd name="connsiteY41" fmla="*/ 0 h 2550695"/>
                          <a:gd name="connsiteX0" fmla="*/ 519764 w 1780674"/>
                          <a:gd name="connsiteY0" fmla="*/ 0 h 2550695"/>
                          <a:gd name="connsiteX1" fmla="*/ 519764 w 1780674"/>
                          <a:gd name="connsiteY1" fmla="*/ 0 h 2550695"/>
                          <a:gd name="connsiteX2" fmla="*/ 490888 w 1780674"/>
                          <a:gd name="connsiteY2" fmla="*/ 77003 h 2550695"/>
                          <a:gd name="connsiteX3" fmla="*/ 462012 w 1780674"/>
                          <a:gd name="connsiteY3" fmla="*/ 144379 h 2550695"/>
                          <a:gd name="connsiteX4" fmla="*/ 452387 w 1780674"/>
                          <a:gd name="connsiteY4" fmla="*/ 240632 h 2550695"/>
                          <a:gd name="connsiteX5" fmla="*/ 413886 w 1780674"/>
                          <a:gd name="connsiteY5" fmla="*/ 308009 h 2550695"/>
                          <a:gd name="connsiteX6" fmla="*/ 404261 w 1780674"/>
                          <a:gd name="connsiteY6" fmla="*/ 336885 h 2550695"/>
                          <a:gd name="connsiteX7" fmla="*/ 394636 w 1780674"/>
                          <a:gd name="connsiteY7" fmla="*/ 375386 h 2550695"/>
                          <a:gd name="connsiteX8" fmla="*/ 356135 w 1780674"/>
                          <a:gd name="connsiteY8" fmla="*/ 433137 h 2550695"/>
                          <a:gd name="connsiteX9" fmla="*/ 327259 w 1780674"/>
                          <a:gd name="connsiteY9" fmla="*/ 500514 h 2550695"/>
                          <a:gd name="connsiteX10" fmla="*/ 298383 w 1780674"/>
                          <a:gd name="connsiteY10" fmla="*/ 519765 h 2550695"/>
                          <a:gd name="connsiteX11" fmla="*/ 279132 w 1780674"/>
                          <a:gd name="connsiteY11" fmla="*/ 548640 h 2550695"/>
                          <a:gd name="connsiteX12" fmla="*/ 269507 w 1780674"/>
                          <a:gd name="connsiteY12" fmla="*/ 577516 h 2550695"/>
                          <a:gd name="connsiteX13" fmla="*/ 259882 w 1780674"/>
                          <a:gd name="connsiteY13" fmla="*/ 548640 h 2550695"/>
                          <a:gd name="connsiteX14" fmla="*/ 259882 w 1780674"/>
                          <a:gd name="connsiteY14" fmla="*/ 548640 h 2550695"/>
                          <a:gd name="connsiteX15" fmla="*/ 0 w 1780674"/>
                          <a:gd name="connsiteY15" fmla="*/ 558266 h 2550695"/>
                          <a:gd name="connsiteX16" fmla="*/ 0 w 1780674"/>
                          <a:gd name="connsiteY16" fmla="*/ 818148 h 2550695"/>
                          <a:gd name="connsiteX17" fmla="*/ 144379 w 1780674"/>
                          <a:gd name="connsiteY17" fmla="*/ 818148 h 2550695"/>
                          <a:gd name="connsiteX18" fmla="*/ 144379 w 1780674"/>
                          <a:gd name="connsiteY18" fmla="*/ 2079057 h 2550695"/>
                          <a:gd name="connsiteX19" fmla="*/ 288758 w 1780674"/>
                          <a:gd name="connsiteY19" fmla="*/ 2319689 h 2550695"/>
                          <a:gd name="connsiteX20" fmla="*/ 635267 w 1780674"/>
                          <a:gd name="connsiteY20" fmla="*/ 2512194 h 2550695"/>
                          <a:gd name="connsiteX21" fmla="*/ 972151 w 1780674"/>
                          <a:gd name="connsiteY21" fmla="*/ 2550695 h 2550695"/>
                          <a:gd name="connsiteX22" fmla="*/ 1376412 w 1780674"/>
                          <a:gd name="connsiteY22" fmla="*/ 2492944 h 2550695"/>
                          <a:gd name="connsiteX23" fmla="*/ 1665170 w 1780674"/>
                          <a:gd name="connsiteY23" fmla="*/ 2338939 h 2550695"/>
                          <a:gd name="connsiteX24" fmla="*/ 1780674 w 1780674"/>
                          <a:gd name="connsiteY24" fmla="*/ 2156059 h 2550695"/>
                          <a:gd name="connsiteX25" fmla="*/ 1780674 w 1780674"/>
                          <a:gd name="connsiteY25" fmla="*/ 750771 h 2550695"/>
                          <a:gd name="connsiteX26" fmla="*/ 1434164 w 1780674"/>
                          <a:gd name="connsiteY26" fmla="*/ 9626 h 2550695"/>
                          <a:gd name="connsiteX27" fmla="*/ 1241659 w 1780674"/>
                          <a:gd name="connsiteY27" fmla="*/ 9626 h 2550695"/>
                          <a:gd name="connsiteX28" fmla="*/ 1540042 w 1780674"/>
                          <a:gd name="connsiteY28" fmla="*/ 693019 h 2550695"/>
                          <a:gd name="connsiteX29" fmla="*/ 1549667 w 1780674"/>
                          <a:gd name="connsiteY29" fmla="*/ 2079058 h 2550695"/>
                          <a:gd name="connsiteX30" fmla="*/ 1424539 w 1780674"/>
                          <a:gd name="connsiteY30" fmla="*/ 2117558 h 2550695"/>
                          <a:gd name="connsiteX31" fmla="*/ 1203158 w 1780674"/>
                          <a:gd name="connsiteY31" fmla="*/ 2184935 h 2550695"/>
                          <a:gd name="connsiteX32" fmla="*/ 981777 w 1780674"/>
                          <a:gd name="connsiteY32" fmla="*/ 2213811 h 2550695"/>
                          <a:gd name="connsiteX33" fmla="*/ 654518 w 1780674"/>
                          <a:gd name="connsiteY33" fmla="*/ 2175310 h 2550695"/>
                          <a:gd name="connsiteX34" fmla="*/ 394636 w 1780674"/>
                          <a:gd name="connsiteY34" fmla="*/ 2040556 h 2550695"/>
                          <a:gd name="connsiteX35" fmla="*/ 385010 w 1780674"/>
                          <a:gd name="connsiteY35" fmla="*/ 1530417 h 2550695"/>
                          <a:gd name="connsiteX36" fmla="*/ 375385 w 1780674"/>
                          <a:gd name="connsiteY36" fmla="*/ 731520 h 2550695"/>
                          <a:gd name="connsiteX37" fmla="*/ 9625 w 1780674"/>
                          <a:gd name="connsiteY37" fmla="*/ 721895 h 2550695"/>
                          <a:gd name="connsiteX38" fmla="*/ 9625 w 1780674"/>
                          <a:gd name="connsiteY38" fmla="*/ 644893 h 2550695"/>
                          <a:gd name="connsiteX39" fmla="*/ 404261 w 1780674"/>
                          <a:gd name="connsiteY39" fmla="*/ 625643 h 2550695"/>
                          <a:gd name="connsiteX40" fmla="*/ 702644 w 1780674"/>
                          <a:gd name="connsiteY40" fmla="*/ 0 h 2550695"/>
                          <a:gd name="connsiteX41" fmla="*/ 519764 w 1780674"/>
                          <a:gd name="connsiteY41" fmla="*/ 0 h 2550695"/>
                          <a:gd name="connsiteX0" fmla="*/ 519764 w 1780674"/>
                          <a:gd name="connsiteY0" fmla="*/ 0 h 2550695"/>
                          <a:gd name="connsiteX1" fmla="*/ 519764 w 1780674"/>
                          <a:gd name="connsiteY1" fmla="*/ 0 h 2550695"/>
                          <a:gd name="connsiteX2" fmla="*/ 490888 w 1780674"/>
                          <a:gd name="connsiteY2" fmla="*/ 77003 h 2550695"/>
                          <a:gd name="connsiteX3" fmla="*/ 462012 w 1780674"/>
                          <a:gd name="connsiteY3" fmla="*/ 144379 h 2550695"/>
                          <a:gd name="connsiteX4" fmla="*/ 452387 w 1780674"/>
                          <a:gd name="connsiteY4" fmla="*/ 240632 h 2550695"/>
                          <a:gd name="connsiteX5" fmla="*/ 413886 w 1780674"/>
                          <a:gd name="connsiteY5" fmla="*/ 308009 h 2550695"/>
                          <a:gd name="connsiteX6" fmla="*/ 404261 w 1780674"/>
                          <a:gd name="connsiteY6" fmla="*/ 336885 h 2550695"/>
                          <a:gd name="connsiteX7" fmla="*/ 394636 w 1780674"/>
                          <a:gd name="connsiteY7" fmla="*/ 375386 h 2550695"/>
                          <a:gd name="connsiteX8" fmla="*/ 356135 w 1780674"/>
                          <a:gd name="connsiteY8" fmla="*/ 433137 h 2550695"/>
                          <a:gd name="connsiteX9" fmla="*/ 327259 w 1780674"/>
                          <a:gd name="connsiteY9" fmla="*/ 500514 h 2550695"/>
                          <a:gd name="connsiteX10" fmla="*/ 298383 w 1780674"/>
                          <a:gd name="connsiteY10" fmla="*/ 519765 h 2550695"/>
                          <a:gd name="connsiteX11" fmla="*/ 279132 w 1780674"/>
                          <a:gd name="connsiteY11" fmla="*/ 548640 h 2550695"/>
                          <a:gd name="connsiteX12" fmla="*/ 269507 w 1780674"/>
                          <a:gd name="connsiteY12" fmla="*/ 577516 h 2550695"/>
                          <a:gd name="connsiteX13" fmla="*/ 259882 w 1780674"/>
                          <a:gd name="connsiteY13" fmla="*/ 548640 h 2550695"/>
                          <a:gd name="connsiteX14" fmla="*/ 259882 w 1780674"/>
                          <a:gd name="connsiteY14" fmla="*/ 548640 h 2550695"/>
                          <a:gd name="connsiteX15" fmla="*/ 0 w 1780674"/>
                          <a:gd name="connsiteY15" fmla="*/ 558266 h 2550695"/>
                          <a:gd name="connsiteX16" fmla="*/ 0 w 1780674"/>
                          <a:gd name="connsiteY16" fmla="*/ 818148 h 2550695"/>
                          <a:gd name="connsiteX17" fmla="*/ 144379 w 1780674"/>
                          <a:gd name="connsiteY17" fmla="*/ 818148 h 2550695"/>
                          <a:gd name="connsiteX18" fmla="*/ 144379 w 1780674"/>
                          <a:gd name="connsiteY18" fmla="*/ 2079057 h 2550695"/>
                          <a:gd name="connsiteX19" fmla="*/ 250257 w 1780674"/>
                          <a:gd name="connsiteY19" fmla="*/ 2338939 h 2550695"/>
                          <a:gd name="connsiteX20" fmla="*/ 635267 w 1780674"/>
                          <a:gd name="connsiteY20" fmla="*/ 2512194 h 2550695"/>
                          <a:gd name="connsiteX21" fmla="*/ 972151 w 1780674"/>
                          <a:gd name="connsiteY21" fmla="*/ 2550695 h 2550695"/>
                          <a:gd name="connsiteX22" fmla="*/ 1376412 w 1780674"/>
                          <a:gd name="connsiteY22" fmla="*/ 2492944 h 2550695"/>
                          <a:gd name="connsiteX23" fmla="*/ 1665170 w 1780674"/>
                          <a:gd name="connsiteY23" fmla="*/ 2338939 h 2550695"/>
                          <a:gd name="connsiteX24" fmla="*/ 1780674 w 1780674"/>
                          <a:gd name="connsiteY24" fmla="*/ 2156059 h 2550695"/>
                          <a:gd name="connsiteX25" fmla="*/ 1780674 w 1780674"/>
                          <a:gd name="connsiteY25" fmla="*/ 750771 h 2550695"/>
                          <a:gd name="connsiteX26" fmla="*/ 1434164 w 1780674"/>
                          <a:gd name="connsiteY26" fmla="*/ 9626 h 2550695"/>
                          <a:gd name="connsiteX27" fmla="*/ 1241659 w 1780674"/>
                          <a:gd name="connsiteY27" fmla="*/ 9626 h 2550695"/>
                          <a:gd name="connsiteX28" fmla="*/ 1540042 w 1780674"/>
                          <a:gd name="connsiteY28" fmla="*/ 693019 h 2550695"/>
                          <a:gd name="connsiteX29" fmla="*/ 1549667 w 1780674"/>
                          <a:gd name="connsiteY29" fmla="*/ 2079058 h 2550695"/>
                          <a:gd name="connsiteX30" fmla="*/ 1424539 w 1780674"/>
                          <a:gd name="connsiteY30" fmla="*/ 2117558 h 2550695"/>
                          <a:gd name="connsiteX31" fmla="*/ 1203158 w 1780674"/>
                          <a:gd name="connsiteY31" fmla="*/ 2184935 h 2550695"/>
                          <a:gd name="connsiteX32" fmla="*/ 981777 w 1780674"/>
                          <a:gd name="connsiteY32" fmla="*/ 2213811 h 2550695"/>
                          <a:gd name="connsiteX33" fmla="*/ 654518 w 1780674"/>
                          <a:gd name="connsiteY33" fmla="*/ 2175310 h 2550695"/>
                          <a:gd name="connsiteX34" fmla="*/ 394636 w 1780674"/>
                          <a:gd name="connsiteY34" fmla="*/ 2040556 h 2550695"/>
                          <a:gd name="connsiteX35" fmla="*/ 385010 w 1780674"/>
                          <a:gd name="connsiteY35" fmla="*/ 1530417 h 2550695"/>
                          <a:gd name="connsiteX36" fmla="*/ 375385 w 1780674"/>
                          <a:gd name="connsiteY36" fmla="*/ 731520 h 2550695"/>
                          <a:gd name="connsiteX37" fmla="*/ 9625 w 1780674"/>
                          <a:gd name="connsiteY37" fmla="*/ 721895 h 2550695"/>
                          <a:gd name="connsiteX38" fmla="*/ 9625 w 1780674"/>
                          <a:gd name="connsiteY38" fmla="*/ 644893 h 2550695"/>
                          <a:gd name="connsiteX39" fmla="*/ 404261 w 1780674"/>
                          <a:gd name="connsiteY39" fmla="*/ 625643 h 2550695"/>
                          <a:gd name="connsiteX40" fmla="*/ 702644 w 1780674"/>
                          <a:gd name="connsiteY40" fmla="*/ 0 h 2550695"/>
                          <a:gd name="connsiteX41" fmla="*/ 519764 w 1780674"/>
                          <a:gd name="connsiteY41" fmla="*/ 0 h 2550695"/>
                          <a:gd name="connsiteX0" fmla="*/ 519764 w 1780674"/>
                          <a:gd name="connsiteY0" fmla="*/ 0 h 2550695"/>
                          <a:gd name="connsiteX1" fmla="*/ 519764 w 1780674"/>
                          <a:gd name="connsiteY1" fmla="*/ 0 h 2550695"/>
                          <a:gd name="connsiteX2" fmla="*/ 490888 w 1780674"/>
                          <a:gd name="connsiteY2" fmla="*/ 77003 h 2550695"/>
                          <a:gd name="connsiteX3" fmla="*/ 462012 w 1780674"/>
                          <a:gd name="connsiteY3" fmla="*/ 144379 h 2550695"/>
                          <a:gd name="connsiteX4" fmla="*/ 452387 w 1780674"/>
                          <a:gd name="connsiteY4" fmla="*/ 240632 h 2550695"/>
                          <a:gd name="connsiteX5" fmla="*/ 413886 w 1780674"/>
                          <a:gd name="connsiteY5" fmla="*/ 308009 h 2550695"/>
                          <a:gd name="connsiteX6" fmla="*/ 404261 w 1780674"/>
                          <a:gd name="connsiteY6" fmla="*/ 336885 h 2550695"/>
                          <a:gd name="connsiteX7" fmla="*/ 394636 w 1780674"/>
                          <a:gd name="connsiteY7" fmla="*/ 375386 h 2550695"/>
                          <a:gd name="connsiteX8" fmla="*/ 356135 w 1780674"/>
                          <a:gd name="connsiteY8" fmla="*/ 433137 h 2550695"/>
                          <a:gd name="connsiteX9" fmla="*/ 327259 w 1780674"/>
                          <a:gd name="connsiteY9" fmla="*/ 500514 h 2550695"/>
                          <a:gd name="connsiteX10" fmla="*/ 298383 w 1780674"/>
                          <a:gd name="connsiteY10" fmla="*/ 519765 h 2550695"/>
                          <a:gd name="connsiteX11" fmla="*/ 279132 w 1780674"/>
                          <a:gd name="connsiteY11" fmla="*/ 548640 h 2550695"/>
                          <a:gd name="connsiteX12" fmla="*/ 269507 w 1780674"/>
                          <a:gd name="connsiteY12" fmla="*/ 577516 h 2550695"/>
                          <a:gd name="connsiteX13" fmla="*/ 259882 w 1780674"/>
                          <a:gd name="connsiteY13" fmla="*/ 548640 h 2550695"/>
                          <a:gd name="connsiteX14" fmla="*/ 259882 w 1780674"/>
                          <a:gd name="connsiteY14" fmla="*/ 548640 h 2550695"/>
                          <a:gd name="connsiteX15" fmla="*/ 0 w 1780674"/>
                          <a:gd name="connsiteY15" fmla="*/ 558266 h 2550695"/>
                          <a:gd name="connsiteX16" fmla="*/ 0 w 1780674"/>
                          <a:gd name="connsiteY16" fmla="*/ 818148 h 2550695"/>
                          <a:gd name="connsiteX17" fmla="*/ 144379 w 1780674"/>
                          <a:gd name="connsiteY17" fmla="*/ 818148 h 2550695"/>
                          <a:gd name="connsiteX18" fmla="*/ 144379 w 1780674"/>
                          <a:gd name="connsiteY18" fmla="*/ 2079057 h 2550695"/>
                          <a:gd name="connsiteX19" fmla="*/ 250257 w 1780674"/>
                          <a:gd name="connsiteY19" fmla="*/ 2338939 h 2550695"/>
                          <a:gd name="connsiteX20" fmla="*/ 635267 w 1780674"/>
                          <a:gd name="connsiteY20" fmla="*/ 2512194 h 2550695"/>
                          <a:gd name="connsiteX21" fmla="*/ 972151 w 1780674"/>
                          <a:gd name="connsiteY21" fmla="*/ 2550695 h 2550695"/>
                          <a:gd name="connsiteX22" fmla="*/ 1376412 w 1780674"/>
                          <a:gd name="connsiteY22" fmla="*/ 2492944 h 2550695"/>
                          <a:gd name="connsiteX23" fmla="*/ 1665170 w 1780674"/>
                          <a:gd name="connsiteY23" fmla="*/ 2338939 h 2550695"/>
                          <a:gd name="connsiteX24" fmla="*/ 1780674 w 1780674"/>
                          <a:gd name="connsiteY24" fmla="*/ 2156059 h 2550695"/>
                          <a:gd name="connsiteX25" fmla="*/ 1780674 w 1780674"/>
                          <a:gd name="connsiteY25" fmla="*/ 750771 h 2550695"/>
                          <a:gd name="connsiteX26" fmla="*/ 1434164 w 1780674"/>
                          <a:gd name="connsiteY26" fmla="*/ 9626 h 2550695"/>
                          <a:gd name="connsiteX27" fmla="*/ 1241659 w 1780674"/>
                          <a:gd name="connsiteY27" fmla="*/ 9626 h 2550695"/>
                          <a:gd name="connsiteX28" fmla="*/ 1540042 w 1780674"/>
                          <a:gd name="connsiteY28" fmla="*/ 693019 h 2550695"/>
                          <a:gd name="connsiteX29" fmla="*/ 1549667 w 1780674"/>
                          <a:gd name="connsiteY29" fmla="*/ 2069432 h 2550695"/>
                          <a:gd name="connsiteX30" fmla="*/ 1424539 w 1780674"/>
                          <a:gd name="connsiteY30" fmla="*/ 2117558 h 2550695"/>
                          <a:gd name="connsiteX31" fmla="*/ 1203158 w 1780674"/>
                          <a:gd name="connsiteY31" fmla="*/ 2184935 h 2550695"/>
                          <a:gd name="connsiteX32" fmla="*/ 981777 w 1780674"/>
                          <a:gd name="connsiteY32" fmla="*/ 2213811 h 2550695"/>
                          <a:gd name="connsiteX33" fmla="*/ 654518 w 1780674"/>
                          <a:gd name="connsiteY33" fmla="*/ 2175310 h 2550695"/>
                          <a:gd name="connsiteX34" fmla="*/ 394636 w 1780674"/>
                          <a:gd name="connsiteY34" fmla="*/ 2040556 h 2550695"/>
                          <a:gd name="connsiteX35" fmla="*/ 385010 w 1780674"/>
                          <a:gd name="connsiteY35" fmla="*/ 1530417 h 2550695"/>
                          <a:gd name="connsiteX36" fmla="*/ 375385 w 1780674"/>
                          <a:gd name="connsiteY36" fmla="*/ 731520 h 2550695"/>
                          <a:gd name="connsiteX37" fmla="*/ 9625 w 1780674"/>
                          <a:gd name="connsiteY37" fmla="*/ 721895 h 2550695"/>
                          <a:gd name="connsiteX38" fmla="*/ 9625 w 1780674"/>
                          <a:gd name="connsiteY38" fmla="*/ 644893 h 2550695"/>
                          <a:gd name="connsiteX39" fmla="*/ 404261 w 1780674"/>
                          <a:gd name="connsiteY39" fmla="*/ 625643 h 2550695"/>
                          <a:gd name="connsiteX40" fmla="*/ 702644 w 1780674"/>
                          <a:gd name="connsiteY40" fmla="*/ 0 h 2550695"/>
                          <a:gd name="connsiteX41" fmla="*/ 519764 w 1780674"/>
                          <a:gd name="connsiteY41" fmla="*/ 0 h 2550695"/>
                          <a:gd name="connsiteX0" fmla="*/ 519764 w 1780674"/>
                          <a:gd name="connsiteY0" fmla="*/ 0 h 2550695"/>
                          <a:gd name="connsiteX1" fmla="*/ 519764 w 1780674"/>
                          <a:gd name="connsiteY1" fmla="*/ 0 h 2550695"/>
                          <a:gd name="connsiteX2" fmla="*/ 490888 w 1780674"/>
                          <a:gd name="connsiteY2" fmla="*/ 77003 h 2550695"/>
                          <a:gd name="connsiteX3" fmla="*/ 462012 w 1780674"/>
                          <a:gd name="connsiteY3" fmla="*/ 144379 h 2550695"/>
                          <a:gd name="connsiteX4" fmla="*/ 452387 w 1780674"/>
                          <a:gd name="connsiteY4" fmla="*/ 240632 h 2550695"/>
                          <a:gd name="connsiteX5" fmla="*/ 413886 w 1780674"/>
                          <a:gd name="connsiteY5" fmla="*/ 308009 h 2550695"/>
                          <a:gd name="connsiteX6" fmla="*/ 404261 w 1780674"/>
                          <a:gd name="connsiteY6" fmla="*/ 336885 h 2550695"/>
                          <a:gd name="connsiteX7" fmla="*/ 394636 w 1780674"/>
                          <a:gd name="connsiteY7" fmla="*/ 375386 h 2550695"/>
                          <a:gd name="connsiteX8" fmla="*/ 356135 w 1780674"/>
                          <a:gd name="connsiteY8" fmla="*/ 433137 h 2550695"/>
                          <a:gd name="connsiteX9" fmla="*/ 327259 w 1780674"/>
                          <a:gd name="connsiteY9" fmla="*/ 500514 h 2550695"/>
                          <a:gd name="connsiteX10" fmla="*/ 298383 w 1780674"/>
                          <a:gd name="connsiteY10" fmla="*/ 519765 h 2550695"/>
                          <a:gd name="connsiteX11" fmla="*/ 279132 w 1780674"/>
                          <a:gd name="connsiteY11" fmla="*/ 548640 h 2550695"/>
                          <a:gd name="connsiteX12" fmla="*/ 269507 w 1780674"/>
                          <a:gd name="connsiteY12" fmla="*/ 577516 h 2550695"/>
                          <a:gd name="connsiteX13" fmla="*/ 259882 w 1780674"/>
                          <a:gd name="connsiteY13" fmla="*/ 548640 h 2550695"/>
                          <a:gd name="connsiteX14" fmla="*/ 259882 w 1780674"/>
                          <a:gd name="connsiteY14" fmla="*/ 548640 h 2550695"/>
                          <a:gd name="connsiteX15" fmla="*/ 0 w 1780674"/>
                          <a:gd name="connsiteY15" fmla="*/ 558266 h 2550695"/>
                          <a:gd name="connsiteX16" fmla="*/ 0 w 1780674"/>
                          <a:gd name="connsiteY16" fmla="*/ 818148 h 2550695"/>
                          <a:gd name="connsiteX17" fmla="*/ 144379 w 1780674"/>
                          <a:gd name="connsiteY17" fmla="*/ 818148 h 2550695"/>
                          <a:gd name="connsiteX18" fmla="*/ 144379 w 1780674"/>
                          <a:gd name="connsiteY18" fmla="*/ 2079057 h 2550695"/>
                          <a:gd name="connsiteX19" fmla="*/ 250257 w 1780674"/>
                          <a:gd name="connsiteY19" fmla="*/ 2338939 h 2550695"/>
                          <a:gd name="connsiteX20" fmla="*/ 635267 w 1780674"/>
                          <a:gd name="connsiteY20" fmla="*/ 2512194 h 2550695"/>
                          <a:gd name="connsiteX21" fmla="*/ 972151 w 1780674"/>
                          <a:gd name="connsiteY21" fmla="*/ 2550695 h 2550695"/>
                          <a:gd name="connsiteX22" fmla="*/ 1376412 w 1780674"/>
                          <a:gd name="connsiteY22" fmla="*/ 2492944 h 2550695"/>
                          <a:gd name="connsiteX23" fmla="*/ 1665170 w 1780674"/>
                          <a:gd name="connsiteY23" fmla="*/ 2338939 h 2550695"/>
                          <a:gd name="connsiteX24" fmla="*/ 1780674 w 1780674"/>
                          <a:gd name="connsiteY24" fmla="*/ 2156059 h 2550695"/>
                          <a:gd name="connsiteX25" fmla="*/ 1780674 w 1780674"/>
                          <a:gd name="connsiteY25" fmla="*/ 750771 h 2550695"/>
                          <a:gd name="connsiteX26" fmla="*/ 1434164 w 1780674"/>
                          <a:gd name="connsiteY26" fmla="*/ 9626 h 2550695"/>
                          <a:gd name="connsiteX27" fmla="*/ 1241659 w 1780674"/>
                          <a:gd name="connsiteY27" fmla="*/ 9626 h 2550695"/>
                          <a:gd name="connsiteX28" fmla="*/ 1540042 w 1780674"/>
                          <a:gd name="connsiteY28" fmla="*/ 693019 h 2550695"/>
                          <a:gd name="connsiteX29" fmla="*/ 1549667 w 1780674"/>
                          <a:gd name="connsiteY29" fmla="*/ 2021306 h 2550695"/>
                          <a:gd name="connsiteX30" fmla="*/ 1424539 w 1780674"/>
                          <a:gd name="connsiteY30" fmla="*/ 2117558 h 2550695"/>
                          <a:gd name="connsiteX31" fmla="*/ 1203158 w 1780674"/>
                          <a:gd name="connsiteY31" fmla="*/ 2184935 h 2550695"/>
                          <a:gd name="connsiteX32" fmla="*/ 981777 w 1780674"/>
                          <a:gd name="connsiteY32" fmla="*/ 2213811 h 2550695"/>
                          <a:gd name="connsiteX33" fmla="*/ 654518 w 1780674"/>
                          <a:gd name="connsiteY33" fmla="*/ 2175310 h 2550695"/>
                          <a:gd name="connsiteX34" fmla="*/ 394636 w 1780674"/>
                          <a:gd name="connsiteY34" fmla="*/ 2040556 h 2550695"/>
                          <a:gd name="connsiteX35" fmla="*/ 385010 w 1780674"/>
                          <a:gd name="connsiteY35" fmla="*/ 1530417 h 2550695"/>
                          <a:gd name="connsiteX36" fmla="*/ 375385 w 1780674"/>
                          <a:gd name="connsiteY36" fmla="*/ 731520 h 2550695"/>
                          <a:gd name="connsiteX37" fmla="*/ 9625 w 1780674"/>
                          <a:gd name="connsiteY37" fmla="*/ 721895 h 2550695"/>
                          <a:gd name="connsiteX38" fmla="*/ 9625 w 1780674"/>
                          <a:gd name="connsiteY38" fmla="*/ 644893 h 2550695"/>
                          <a:gd name="connsiteX39" fmla="*/ 404261 w 1780674"/>
                          <a:gd name="connsiteY39" fmla="*/ 625643 h 2550695"/>
                          <a:gd name="connsiteX40" fmla="*/ 702644 w 1780674"/>
                          <a:gd name="connsiteY40" fmla="*/ 0 h 2550695"/>
                          <a:gd name="connsiteX41" fmla="*/ 519764 w 1780674"/>
                          <a:gd name="connsiteY41" fmla="*/ 0 h 2550695"/>
                          <a:gd name="connsiteX0" fmla="*/ 519764 w 1780674"/>
                          <a:gd name="connsiteY0" fmla="*/ 0 h 2550695"/>
                          <a:gd name="connsiteX1" fmla="*/ 519764 w 1780674"/>
                          <a:gd name="connsiteY1" fmla="*/ 0 h 2550695"/>
                          <a:gd name="connsiteX2" fmla="*/ 490888 w 1780674"/>
                          <a:gd name="connsiteY2" fmla="*/ 77003 h 2550695"/>
                          <a:gd name="connsiteX3" fmla="*/ 462012 w 1780674"/>
                          <a:gd name="connsiteY3" fmla="*/ 144379 h 2550695"/>
                          <a:gd name="connsiteX4" fmla="*/ 452387 w 1780674"/>
                          <a:gd name="connsiteY4" fmla="*/ 240632 h 2550695"/>
                          <a:gd name="connsiteX5" fmla="*/ 413886 w 1780674"/>
                          <a:gd name="connsiteY5" fmla="*/ 308009 h 2550695"/>
                          <a:gd name="connsiteX6" fmla="*/ 404261 w 1780674"/>
                          <a:gd name="connsiteY6" fmla="*/ 336885 h 2550695"/>
                          <a:gd name="connsiteX7" fmla="*/ 394636 w 1780674"/>
                          <a:gd name="connsiteY7" fmla="*/ 375386 h 2550695"/>
                          <a:gd name="connsiteX8" fmla="*/ 356135 w 1780674"/>
                          <a:gd name="connsiteY8" fmla="*/ 433137 h 2550695"/>
                          <a:gd name="connsiteX9" fmla="*/ 327259 w 1780674"/>
                          <a:gd name="connsiteY9" fmla="*/ 500514 h 2550695"/>
                          <a:gd name="connsiteX10" fmla="*/ 298383 w 1780674"/>
                          <a:gd name="connsiteY10" fmla="*/ 519765 h 2550695"/>
                          <a:gd name="connsiteX11" fmla="*/ 279132 w 1780674"/>
                          <a:gd name="connsiteY11" fmla="*/ 548640 h 2550695"/>
                          <a:gd name="connsiteX12" fmla="*/ 269507 w 1780674"/>
                          <a:gd name="connsiteY12" fmla="*/ 577516 h 2550695"/>
                          <a:gd name="connsiteX13" fmla="*/ 259882 w 1780674"/>
                          <a:gd name="connsiteY13" fmla="*/ 548640 h 2550695"/>
                          <a:gd name="connsiteX14" fmla="*/ 269507 w 1780674"/>
                          <a:gd name="connsiteY14" fmla="*/ 519764 h 2550695"/>
                          <a:gd name="connsiteX15" fmla="*/ 0 w 1780674"/>
                          <a:gd name="connsiteY15" fmla="*/ 558266 h 2550695"/>
                          <a:gd name="connsiteX16" fmla="*/ 0 w 1780674"/>
                          <a:gd name="connsiteY16" fmla="*/ 818148 h 2550695"/>
                          <a:gd name="connsiteX17" fmla="*/ 144379 w 1780674"/>
                          <a:gd name="connsiteY17" fmla="*/ 818148 h 2550695"/>
                          <a:gd name="connsiteX18" fmla="*/ 144379 w 1780674"/>
                          <a:gd name="connsiteY18" fmla="*/ 2079057 h 2550695"/>
                          <a:gd name="connsiteX19" fmla="*/ 250257 w 1780674"/>
                          <a:gd name="connsiteY19" fmla="*/ 2338939 h 2550695"/>
                          <a:gd name="connsiteX20" fmla="*/ 635267 w 1780674"/>
                          <a:gd name="connsiteY20" fmla="*/ 2512194 h 2550695"/>
                          <a:gd name="connsiteX21" fmla="*/ 972151 w 1780674"/>
                          <a:gd name="connsiteY21" fmla="*/ 2550695 h 2550695"/>
                          <a:gd name="connsiteX22" fmla="*/ 1376412 w 1780674"/>
                          <a:gd name="connsiteY22" fmla="*/ 2492944 h 2550695"/>
                          <a:gd name="connsiteX23" fmla="*/ 1665170 w 1780674"/>
                          <a:gd name="connsiteY23" fmla="*/ 2338939 h 2550695"/>
                          <a:gd name="connsiteX24" fmla="*/ 1780674 w 1780674"/>
                          <a:gd name="connsiteY24" fmla="*/ 2156059 h 2550695"/>
                          <a:gd name="connsiteX25" fmla="*/ 1780674 w 1780674"/>
                          <a:gd name="connsiteY25" fmla="*/ 750771 h 2550695"/>
                          <a:gd name="connsiteX26" fmla="*/ 1434164 w 1780674"/>
                          <a:gd name="connsiteY26" fmla="*/ 9626 h 2550695"/>
                          <a:gd name="connsiteX27" fmla="*/ 1241659 w 1780674"/>
                          <a:gd name="connsiteY27" fmla="*/ 9626 h 2550695"/>
                          <a:gd name="connsiteX28" fmla="*/ 1540042 w 1780674"/>
                          <a:gd name="connsiteY28" fmla="*/ 693019 h 2550695"/>
                          <a:gd name="connsiteX29" fmla="*/ 1549667 w 1780674"/>
                          <a:gd name="connsiteY29" fmla="*/ 2021306 h 2550695"/>
                          <a:gd name="connsiteX30" fmla="*/ 1424539 w 1780674"/>
                          <a:gd name="connsiteY30" fmla="*/ 2117558 h 2550695"/>
                          <a:gd name="connsiteX31" fmla="*/ 1203158 w 1780674"/>
                          <a:gd name="connsiteY31" fmla="*/ 2184935 h 2550695"/>
                          <a:gd name="connsiteX32" fmla="*/ 981777 w 1780674"/>
                          <a:gd name="connsiteY32" fmla="*/ 2213811 h 2550695"/>
                          <a:gd name="connsiteX33" fmla="*/ 654518 w 1780674"/>
                          <a:gd name="connsiteY33" fmla="*/ 2175310 h 2550695"/>
                          <a:gd name="connsiteX34" fmla="*/ 394636 w 1780674"/>
                          <a:gd name="connsiteY34" fmla="*/ 2040556 h 2550695"/>
                          <a:gd name="connsiteX35" fmla="*/ 385010 w 1780674"/>
                          <a:gd name="connsiteY35" fmla="*/ 1530417 h 2550695"/>
                          <a:gd name="connsiteX36" fmla="*/ 375385 w 1780674"/>
                          <a:gd name="connsiteY36" fmla="*/ 731520 h 2550695"/>
                          <a:gd name="connsiteX37" fmla="*/ 9625 w 1780674"/>
                          <a:gd name="connsiteY37" fmla="*/ 721895 h 2550695"/>
                          <a:gd name="connsiteX38" fmla="*/ 9625 w 1780674"/>
                          <a:gd name="connsiteY38" fmla="*/ 644893 h 2550695"/>
                          <a:gd name="connsiteX39" fmla="*/ 404261 w 1780674"/>
                          <a:gd name="connsiteY39" fmla="*/ 625643 h 2550695"/>
                          <a:gd name="connsiteX40" fmla="*/ 702644 w 1780674"/>
                          <a:gd name="connsiteY40" fmla="*/ 0 h 2550695"/>
                          <a:gd name="connsiteX41" fmla="*/ 519764 w 1780674"/>
                          <a:gd name="connsiteY41" fmla="*/ 0 h 2550695"/>
                          <a:gd name="connsiteX0" fmla="*/ 519764 w 1780674"/>
                          <a:gd name="connsiteY0" fmla="*/ 0 h 2550695"/>
                          <a:gd name="connsiteX1" fmla="*/ 519764 w 1780674"/>
                          <a:gd name="connsiteY1" fmla="*/ 0 h 2550695"/>
                          <a:gd name="connsiteX2" fmla="*/ 490888 w 1780674"/>
                          <a:gd name="connsiteY2" fmla="*/ 77003 h 2550695"/>
                          <a:gd name="connsiteX3" fmla="*/ 462012 w 1780674"/>
                          <a:gd name="connsiteY3" fmla="*/ 144379 h 2550695"/>
                          <a:gd name="connsiteX4" fmla="*/ 452387 w 1780674"/>
                          <a:gd name="connsiteY4" fmla="*/ 240632 h 2550695"/>
                          <a:gd name="connsiteX5" fmla="*/ 413886 w 1780674"/>
                          <a:gd name="connsiteY5" fmla="*/ 308009 h 2550695"/>
                          <a:gd name="connsiteX6" fmla="*/ 404261 w 1780674"/>
                          <a:gd name="connsiteY6" fmla="*/ 336885 h 2550695"/>
                          <a:gd name="connsiteX7" fmla="*/ 394636 w 1780674"/>
                          <a:gd name="connsiteY7" fmla="*/ 375386 h 2550695"/>
                          <a:gd name="connsiteX8" fmla="*/ 346509 w 1780674"/>
                          <a:gd name="connsiteY8" fmla="*/ 423512 h 2550695"/>
                          <a:gd name="connsiteX9" fmla="*/ 327259 w 1780674"/>
                          <a:gd name="connsiteY9" fmla="*/ 500514 h 2550695"/>
                          <a:gd name="connsiteX10" fmla="*/ 298383 w 1780674"/>
                          <a:gd name="connsiteY10" fmla="*/ 519765 h 2550695"/>
                          <a:gd name="connsiteX11" fmla="*/ 279132 w 1780674"/>
                          <a:gd name="connsiteY11" fmla="*/ 548640 h 2550695"/>
                          <a:gd name="connsiteX12" fmla="*/ 269507 w 1780674"/>
                          <a:gd name="connsiteY12" fmla="*/ 577516 h 2550695"/>
                          <a:gd name="connsiteX13" fmla="*/ 259882 w 1780674"/>
                          <a:gd name="connsiteY13" fmla="*/ 548640 h 2550695"/>
                          <a:gd name="connsiteX14" fmla="*/ 269507 w 1780674"/>
                          <a:gd name="connsiteY14" fmla="*/ 519764 h 2550695"/>
                          <a:gd name="connsiteX15" fmla="*/ 0 w 1780674"/>
                          <a:gd name="connsiteY15" fmla="*/ 558266 h 2550695"/>
                          <a:gd name="connsiteX16" fmla="*/ 0 w 1780674"/>
                          <a:gd name="connsiteY16" fmla="*/ 818148 h 2550695"/>
                          <a:gd name="connsiteX17" fmla="*/ 144379 w 1780674"/>
                          <a:gd name="connsiteY17" fmla="*/ 818148 h 2550695"/>
                          <a:gd name="connsiteX18" fmla="*/ 144379 w 1780674"/>
                          <a:gd name="connsiteY18" fmla="*/ 2079057 h 2550695"/>
                          <a:gd name="connsiteX19" fmla="*/ 250257 w 1780674"/>
                          <a:gd name="connsiteY19" fmla="*/ 2338939 h 2550695"/>
                          <a:gd name="connsiteX20" fmla="*/ 635267 w 1780674"/>
                          <a:gd name="connsiteY20" fmla="*/ 2512194 h 2550695"/>
                          <a:gd name="connsiteX21" fmla="*/ 972151 w 1780674"/>
                          <a:gd name="connsiteY21" fmla="*/ 2550695 h 2550695"/>
                          <a:gd name="connsiteX22" fmla="*/ 1376412 w 1780674"/>
                          <a:gd name="connsiteY22" fmla="*/ 2492944 h 2550695"/>
                          <a:gd name="connsiteX23" fmla="*/ 1665170 w 1780674"/>
                          <a:gd name="connsiteY23" fmla="*/ 2338939 h 2550695"/>
                          <a:gd name="connsiteX24" fmla="*/ 1780674 w 1780674"/>
                          <a:gd name="connsiteY24" fmla="*/ 2156059 h 2550695"/>
                          <a:gd name="connsiteX25" fmla="*/ 1780674 w 1780674"/>
                          <a:gd name="connsiteY25" fmla="*/ 750771 h 2550695"/>
                          <a:gd name="connsiteX26" fmla="*/ 1434164 w 1780674"/>
                          <a:gd name="connsiteY26" fmla="*/ 9626 h 2550695"/>
                          <a:gd name="connsiteX27" fmla="*/ 1241659 w 1780674"/>
                          <a:gd name="connsiteY27" fmla="*/ 9626 h 2550695"/>
                          <a:gd name="connsiteX28" fmla="*/ 1540042 w 1780674"/>
                          <a:gd name="connsiteY28" fmla="*/ 693019 h 2550695"/>
                          <a:gd name="connsiteX29" fmla="*/ 1549667 w 1780674"/>
                          <a:gd name="connsiteY29" fmla="*/ 2021306 h 2550695"/>
                          <a:gd name="connsiteX30" fmla="*/ 1424539 w 1780674"/>
                          <a:gd name="connsiteY30" fmla="*/ 2117558 h 2550695"/>
                          <a:gd name="connsiteX31" fmla="*/ 1203158 w 1780674"/>
                          <a:gd name="connsiteY31" fmla="*/ 2184935 h 2550695"/>
                          <a:gd name="connsiteX32" fmla="*/ 981777 w 1780674"/>
                          <a:gd name="connsiteY32" fmla="*/ 2213811 h 2550695"/>
                          <a:gd name="connsiteX33" fmla="*/ 654518 w 1780674"/>
                          <a:gd name="connsiteY33" fmla="*/ 2175310 h 2550695"/>
                          <a:gd name="connsiteX34" fmla="*/ 394636 w 1780674"/>
                          <a:gd name="connsiteY34" fmla="*/ 2040556 h 2550695"/>
                          <a:gd name="connsiteX35" fmla="*/ 385010 w 1780674"/>
                          <a:gd name="connsiteY35" fmla="*/ 1530417 h 2550695"/>
                          <a:gd name="connsiteX36" fmla="*/ 375385 w 1780674"/>
                          <a:gd name="connsiteY36" fmla="*/ 731520 h 2550695"/>
                          <a:gd name="connsiteX37" fmla="*/ 9625 w 1780674"/>
                          <a:gd name="connsiteY37" fmla="*/ 721895 h 2550695"/>
                          <a:gd name="connsiteX38" fmla="*/ 9625 w 1780674"/>
                          <a:gd name="connsiteY38" fmla="*/ 644893 h 2550695"/>
                          <a:gd name="connsiteX39" fmla="*/ 404261 w 1780674"/>
                          <a:gd name="connsiteY39" fmla="*/ 625643 h 2550695"/>
                          <a:gd name="connsiteX40" fmla="*/ 702644 w 1780674"/>
                          <a:gd name="connsiteY40" fmla="*/ 0 h 2550695"/>
                          <a:gd name="connsiteX41" fmla="*/ 519764 w 1780674"/>
                          <a:gd name="connsiteY41" fmla="*/ 0 h 2550695"/>
                          <a:gd name="connsiteX0" fmla="*/ 519764 w 1780674"/>
                          <a:gd name="connsiteY0" fmla="*/ 0 h 2550695"/>
                          <a:gd name="connsiteX1" fmla="*/ 519764 w 1780674"/>
                          <a:gd name="connsiteY1" fmla="*/ 0 h 2550695"/>
                          <a:gd name="connsiteX2" fmla="*/ 490888 w 1780674"/>
                          <a:gd name="connsiteY2" fmla="*/ 77003 h 2550695"/>
                          <a:gd name="connsiteX3" fmla="*/ 462012 w 1780674"/>
                          <a:gd name="connsiteY3" fmla="*/ 144379 h 2550695"/>
                          <a:gd name="connsiteX4" fmla="*/ 452387 w 1780674"/>
                          <a:gd name="connsiteY4" fmla="*/ 240632 h 2550695"/>
                          <a:gd name="connsiteX5" fmla="*/ 413886 w 1780674"/>
                          <a:gd name="connsiteY5" fmla="*/ 308009 h 2550695"/>
                          <a:gd name="connsiteX6" fmla="*/ 404261 w 1780674"/>
                          <a:gd name="connsiteY6" fmla="*/ 336885 h 2550695"/>
                          <a:gd name="connsiteX7" fmla="*/ 394636 w 1780674"/>
                          <a:gd name="connsiteY7" fmla="*/ 375386 h 2550695"/>
                          <a:gd name="connsiteX8" fmla="*/ 317634 w 1780674"/>
                          <a:gd name="connsiteY8" fmla="*/ 423512 h 2550695"/>
                          <a:gd name="connsiteX9" fmla="*/ 327259 w 1780674"/>
                          <a:gd name="connsiteY9" fmla="*/ 500514 h 2550695"/>
                          <a:gd name="connsiteX10" fmla="*/ 298383 w 1780674"/>
                          <a:gd name="connsiteY10" fmla="*/ 519765 h 2550695"/>
                          <a:gd name="connsiteX11" fmla="*/ 279132 w 1780674"/>
                          <a:gd name="connsiteY11" fmla="*/ 548640 h 2550695"/>
                          <a:gd name="connsiteX12" fmla="*/ 269507 w 1780674"/>
                          <a:gd name="connsiteY12" fmla="*/ 577516 h 2550695"/>
                          <a:gd name="connsiteX13" fmla="*/ 259882 w 1780674"/>
                          <a:gd name="connsiteY13" fmla="*/ 548640 h 2550695"/>
                          <a:gd name="connsiteX14" fmla="*/ 269507 w 1780674"/>
                          <a:gd name="connsiteY14" fmla="*/ 519764 h 2550695"/>
                          <a:gd name="connsiteX15" fmla="*/ 0 w 1780674"/>
                          <a:gd name="connsiteY15" fmla="*/ 558266 h 2550695"/>
                          <a:gd name="connsiteX16" fmla="*/ 0 w 1780674"/>
                          <a:gd name="connsiteY16" fmla="*/ 818148 h 2550695"/>
                          <a:gd name="connsiteX17" fmla="*/ 144379 w 1780674"/>
                          <a:gd name="connsiteY17" fmla="*/ 818148 h 2550695"/>
                          <a:gd name="connsiteX18" fmla="*/ 144379 w 1780674"/>
                          <a:gd name="connsiteY18" fmla="*/ 2079057 h 2550695"/>
                          <a:gd name="connsiteX19" fmla="*/ 250257 w 1780674"/>
                          <a:gd name="connsiteY19" fmla="*/ 2338939 h 2550695"/>
                          <a:gd name="connsiteX20" fmla="*/ 635267 w 1780674"/>
                          <a:gd name="connsiteY20" fmla="*/ 2512194 h 2550695"/>
                          <a:gd name="connsiteX21" fmla="*/ 972151 w 1780674"/>
                          <a:gd name="connsiteY21" fmla="*/ 2550695 h 2550695"/>
                          <a:gd name="connsiteX22" fmla="*/ 1376412 w 1780674"/>
                          <a:gd name="connsiteY22" fmla="*/ 2492944 h 2550695"/>
                          <a:gd name="connsiteX23" fmla="*/ 1665170 w 1780674"/>
                          <a:gd name="connsiteY23" fmla="*/ 2338939 h 2550695"/>
                          <a:gd name="connsiteX24" fmla="*/ 1780674 w 1780674"/>
                          <a:gd name="connsiteY24" fmla="*/ 2156059 h 2550695"/>
                          <a:gd name="connsiteX25" fmla="*/ 1780674 w 1780674"/>
                          <a:gd name="connsiteY25" fmla="*/ 750771 h 2550695"/>
                          <a:gd name="connsiteX26" fmla="*/ 1434164 w 1780674"/>
                          <a:gd name="connsiteY26" fmla="*/ 9626 h 2550695"/>
                          <a:gd name="connsiteX27" fmla="*/ 1241659 w 1780674"/>
                          <a:gd name="connsiteY27" fmla="*/ 9626 h 2550695"/>
                          <a:gd name="connsiteX28" fmla="*/ 1540042 w 1780674"/>
                          <a:gd name="connsiteY28" fmla="*/ 693019 h 2550695"/>
                          <a:gd name="connsiteX29" fmla="*/ 1549667 w 1780674"/>
                          <a:gd name="connsiteY29" fmla="*/ 2021306 h 2550695"/>
                          <a:gd name="connsiteX30" fmla="*/ 1424539 w 1780674"/>
                          <a:gd name="connsiteY30" fmla="*/ 2117558 h 2550695"/>
                          <a:gd name="connsiteX31" fmla="*/ 1203158 w 1780674"/>
                          <a:gd name="connsiteY31" fmla="*/ 2184935 h 2550695"/>
                          <a:gd name="connsiteX32" fmla="*/ 981777 w 1780674"/>
                          <a:gd name="connsiteY32" fmla="*/ 2213811 h 2550695"/>
                          <a:gd name="connsiteX33" fmla="*/ 654518 w 1780674"/>
                          <a:gd name="connsiteY33" fmla="*/ 2175310 h 2550695"/>
                          <a:gd name="connsiteX34" fmla="*/ 394636 w 1780674"/>
                          <a:gd name="connsiteY34" fmla="*/ 2040556 h 2550695"/>
                          <a:gd name="connsiteX35" fmla="*/ 385010 w 1780674"/>
                          <a:gd name="connsiteY35" fmla="*/ 1530417 h 2550695"/>
                          <a:gd name="connsiteX36" fmla="*/ 375385 w 1780674"/>
                          <a:gd name="connsiteY36" fmla="*/ 731520 h 2550695"/>
                          <a:gd name="connsiteX37" fmla="*/ 9625 w 1780674"/>
                          <a:gd name="connsiteY37" fmla="*/ 721895 h 2550695"/>
                          <a:gd name="connsiteX38" fmla="*/ 9625 w 1780674"/>
                          <a:gd name="connsiteY38" fmla="*/ 644893 h 2550695"/>
                          <a:gd name="connsiteX39" fmla="*/ 404261 w 1780674"/>
                          <a:gd name="connsiteY39" fmla="*/ 625643 h 2550695"/>
                          <a:gd name="connsiteX40" fmla="*/ 702644 w 1780674"/>
                          <a:gd name="connsiteY40" fmla="*/ 0 h 2550695"/>
                          <a:gd name="connsiteX41" fmla="*/ 519764 w 1780674"/>
                          <a:gd name="connsiteY41" fmla="*/ 0 h 2550695"/>
                          <a:gd name="connsiteX0" fmla="*/ 519764 w 1780674"/>
                          <a:gd name="connsiteY0" fmla="*/ 0 h 2550695"/>
                          <a:gd name="connsiteX1" fmla="*/ 519764 w 1780674"/>
                          <a:gd name="connsiteY1" fmla="*/ 0 h 2550695"/>
                          <a:gd name="connsiteX2" fmla="*/ 490888 w 1780674"/>
                          <a:gd name="connsiteY2" fmla="*/ 77003 h 2550695"/>
                          <a:gd name="connsiteX3" fmla="*/ 462012 w 1780674"/>
                          <a:gd name="connsiteY3" fmla="*/ 144379 h 2550695"/>
                          <a:gd name="connsiteX4" fmla="*/ 452387 w 1780674"/>
                          <a:gd name="connsiteY4" fmla="*/ 240632 h 2550695"/>
                          <a:gd name="connsiteX5" fmla="*/ 413886 w 1780674"/>
                          <a:gd name="connsiteY5" fmla="*/ 308009 h 2550695"/>
                          <a:gd name="connsiteX6" fmla="*/ 385011 w 1780674"/>
                          <a:gd name="connsiteY6" fmla="*/ 336885 h 2550695"/>
                          <a:gd name="connsiteX7" fmla="*/ 394636 w 1780674"/>
                          <a:gd name="connsiteY7" fmla="*/ 375386 h 2550695"/>
                          <a:gd name="connsiteX8" fmla="*/ 317634 w 1780674"/>
                          <a:gd name="connsiteY8" fmla="*/ 423512 h 2550695"/>
                          <a:gd name="connsiteX9" fmla="*/ 327259 w 1780674"/>
                          <a:gd name="connsiteY9" fmla="*/ 500514 h 2550695"/>
                          <a:gd name="connsiteX10" fmla="*/ 298383 w 1780674"/>
                          <a:gd name="connsiteY10" fmla="*/ 519765 h 2550695"/>
                          <a:gd name="connsiteX11" fmla="*/ 279132 w 1780674"/>
                          <a:gd name="connsiteY11" fmla="*/ 548640 h 2550695"/>
                          <a:gd name="connsiteX12" fmla="*/ 269507 w 1780674"/>
                          <a:gd name="connsiteY12" fmla="*/ 577516 h 2550695"/>
                          <a:gd name="connsiteX13" fmla="*/ 259882 w 1780674"/>
                          <a:gd name="connsiteY13" fmla="*/ 548640 h 2550695"/>
                          <a:gd name="connsiteX14" fmla="*/ 269507 w 1780674"/>
                          <a:gd name="connsiteY14" fmla="*/ 519764 h 2550695"/>
                          <a:gd name="connsiteX15" fmla="*/ 0 w 1780674"/>
                          <a:gd name="connsiteY15" fmla="*/ 558266 h 2550695"/>
                          <a:gd name="connsiteX16" fmla="*/ 0 w 1780674"/>
                          <a:gd name="connsiteY16" fmla="*/ 818148 h 2550695"/>
                          <a:gd name="connsiteX17" fmla="*/ 144379 w 1780674"/>
                          <a:gd name="connsiteY17" fmla="*/ 818148 h 2550695"/>
                          <a:gd name="connsiteX18" fmla="*/ 144379 w 1780674"/>
                          <a:gd name="connsiteY18" fmla="*/ 2079057 h 2550695"/>
                          <a:gd name="connsiteX19" fmla="*/ 250257 w 1780674"/>
                          <a:gd name="connsiteY19" fmla="*/ 2338939 h 2550695"/>
                          <a:gd name="connsiteX20" fmla="*/ 635267 w 1780674"/>
                          <a:gd name="connsiteY20" fmla="*/ 2512194 h 2550695"/>
                          <a:gd name="connsiteX21" fmla="*/ 972151 w 1780674"/>
                          <a:gd name="connsiteY21" fmla="*/ 2550695 h 2550695"/>
                          <a:gd name="connsiteX22" fmla="*/ 1376412 w 1780674"/>
                          <a:gd name="connsiteY22" fmla="*/ 2492944 h 2550695"/>
                          <a:gd name="connsiteX23" fmla="*/ 1665170 w 1780674"/>
                          <a:gd name="connsiteY23" fmla="*/ 2338939 h 2550695"/>
                          <a:gd name="connsiteX24" fmla="*/ 1780674 w 1780674"/>
                          <a:gd name="connsiteY24" fmla="*/ 2156059 h 2550695"/>
                          <a:gd name="connsiteX25" fmla="*/ 1780674 w 1780674"/>
                          <a:gd name="connsiteY25" fmla="*/ 750771 h 2550695"/>
                          <a:gd name="connsiteX26" fmla="*/ 1434164 w 1780674"/>
                          <a:gd name="connsiteY26" fmla="*/ 9626 h 2550695"/>
                          <a:gd name="connsiteX27" fmla="*/ 1241659 w 1780674"/>
                          <a:gd name="connsiteY27" fmla="*/ 9626 h 2550695"/>
                          <a:gd name="connsiteX28" fmla="*/ 1540042 w 1780674"/>
                          <a:gd name="connsiteY28" fmla="*/ 693019 h 2550695"/>
                          <a:gd name="connsiteX29" fmla="*/ 1549667 w 1780674"/>
                          <a:gd name="connsiteY29" fmla="*/ 2021306 h 2550695"/>
                          <a:gd name="connsiteX30" fmla="*/ 1424539 w 1780674"/>
                          <a:gd name="connsiteY30" fmla="*/ 2117558 h 2550695"/>
                          <a:gd name="connsiteX31" fmla="*/ 1203158 w 1780674"/>
                          <a:gd name="connsiteY31" fmla="*/ 2184935 h 2550695"/>
                          <a:gd name="connsiteX32" fmla="*/ 981777 w 1780674"/>
                          <a:gd name="connsiteY32" fmla="*/ 2213811 h 2550695"/>
                          <a:gd name="connsiteX33" fmla="*/ 654518 w 1780674"/>
                          <a:gd name="connsiteY33" fmla="*/ 2175310 h 2550695"/>
                          <a:gd name="connsiteX34" fmla="*/ 394636 w 1780674"/>
                          <a:gd name="connsiteY34" fmla="*/ 2040556 h 2550695"/>
                          <a:gd name="connsiteX35" fmla="*/ 385010 w 1780674"/>
                          <a:gd name="connsiteY35" fmla="*/ 1530417 h 2550695"/>
                          <a:gd name="connsiteX36" fmla="*/ 375385 w 1780674"/>
                          <a:gd name="connsiteY36" fmla="*/ 731520 h 2550695"/>
                          <a:gd name="connsiteX37" fmla="*/ 9625 w 1780674"/>
                          <a:gd name="connsiteY37" fmla="*/ 721895 h 2550695"/>
                          <a:gd name="connsiteX38" fmla="*/ 9625 w 1780674"/>
                          <a:gd name="connsiteY38" fmla="*/ 644893 h 2550695"/>
                          <a:gd name="connsiteX39" fmla="*/ 404261 w 1780674"/>
                          <a:gd name="connsiteY39" fmla="*/ 625643 h 2550695"/>
                          <a:gd name="connsiteX40" fmla="*/ 702644 w 1780674"/>
                          <a:gd name="connsiteY40" fmla="*/ 0 h 2550695"/>
                          <a:gd name="connsiteX41" fmla="*/ 519764 w 1780674"/>
                          <a:gd name="connsiteY41" fmla="*/ 0 h 2550695"/>
                          <a:gd name="connsiteX0" fmla="*/ 519764 w 1780674"/>
                          <a:gd name="connsiteY0" fmla="*/ 0 h 2550695"/>
                          <a:gd name="connsiteX1" fmla="*/ 519764 w 1780674"/>
                          <a:gd name="connsiteY1" fmla="*/ 0 h 2550695"/>
                          <a:gd name="connsiteX2" fmla="*/ 490888 w 1780674"/>
                          <a:gd name="connsiteY2" fmla="*/ 77003 h 2550695"/>
                          <a:gd name="connsiteX3" fmla="*/ 462012 w 1780674"/>
                          <a:gd name="connsiteY3" fmla="*/ 144379 h 2550695"/>
                          <a:gd name="connsiteX4" fmla="*/ 423511 w 1780674"/>
                          <a:gd name="connsiteY4" fmla="*/ 231007 h 2550695"/>
                          <a:gd name="connsiteX5" fmla="*/ 413886 w 1780674"/>
                          <a:gd name="connsiteY5" fmla="*/ 308009 h 2550695"/>
                          <a:gd name="connsiteX6" fmla="*/ 385011 w 1780674"/>
                          <a:gd name="connsiteY6" fmla="*/ 336885 h 2550695"/>
                          <a:gd name="connsiteX7" fmla="*/ 394636 w 1780674"/>
                          <a:gd name="connsiteY7" fmla="*/ 375386 h 2550695"/>
                          <a:gd name="connsiteX8" fmla="*/ 317634 w 1780674"/>
                          <a:gd name="connsiteY8" fmla="*/ 423512 h 2550695"/>
                          <a:gd name="connsiteX9" fmla="*/ 327259 w 1780674"/>
                          <a:gd name="connsiteY9" fmla="*/ 500514 h 2550695"/>
                          <a:gd name="connsiteX10" fmla="*/ 298383 w 1780674"/>
                          <a:gd name="connsiteY10" fmla="*/ 519765 h 2550695"/>
                          <a:gd name="connsiteX11" fmla="*/ 279132 w 1780674"/>
                          <a:gd name="connsiteY11" fmla="*/ 548640 h 2550695"/>
                          <a:gd name="connsiteX12" fmla="*/ 269507 w 1780674"/>
                          <a:gd name="connsiteY12" fmla="*/ 577516 h 2550695"/>
                          <a:gd name="connsiteX13" fmla="*/ 259882 w 1780674"/>
                          <a:gd name="connsiteY13" fmla="*/ 548640 h 2550695"/>
                          <a:gd name="connsiteX14" fmla="*/ 269507 w 1780674"/>
                          <a:gd name="connsiteY14" fmla="*/ 519764 h 2550695"/>
                          <a:gd name="connsiteX15" fmla="*/ 0 w 1780674"/>
                          <a:gd name="connsiteY15" fmla="*/ 558266 h 2550695"/>
                          <a:gd name="connsiteX16" fmla="*/ 0 w 1780674"/>
                          <a:gd name="connsiteY16" fmla="*/ 818148 h 2550695"/>
                          <a:gd name="connsiteX17" fmla="*/ 144379 w 1780674"/>
                          <a:gd name="connsiteY17" fmla="*/ 818148 h 2550695"/>
                          <a:gd name="connsiteX18" fmla="*/ 144379 w 1780674"/>
                          <a:gd name="connsiteY18" fmla="*/ 2079057 h 2550695"/>
                          <a:gd name="connsiteX19" fmla="*/ 250257 w 1780674"/>
                          <a:gd name="connsiteY19" fmla="*/ 2338939 h 2550695"/>
                          <a:gd name="connsiteX20" fmla="*/ 635267 w 1780674"/>
                          <a:gd name="connsiteY20" fmla="*/ 2512194 h 2550695"/>
                          <a:gd name="connsiteX21" fmla="*/ 972151 w 1780674"/>
                          <a:gd name="connsiteY21" fmla="*/ 2550695 h 2550695"/>
                          <a:gd name="connsiteX22" fmla="*/ 1376412 w 1780674"/>
                          <a:gd name="connsiteY22" fmla="*/ 2492944 h 2550695"/>
                          <a:gd name="connsiteX23" fmla="*/ 1665170 w 1780674"/>
                          <a:gd name="connsiteY23" fmla="*/ 2338939 h 2550695"/>
                          <a:gd name="connsiteX24" fmla="*/ 1780674 w 1780674"/>
                          <a:gd name="connsiteY24" fmla="*/ 2156059 h 2550695"/>
                          <a:gd name="connsiteX25" fmla="*/ 1780674 w 1780674"/>
                          <a:gd name="connsiteY25" fmla="*/ 750771 h 2550695"/>
                          <a:gd name="connsiteX26" fmla="*/ 1434164 w 1780674"/>
                          <a:gd name="connsiteY26" fmla="*/ 9626 h 2550695"/>
                          <a:gd name="connsiteX27" fmla="*/ 1241659 w 1780674"/>
                          <a:gd name="connsiteY27" fmla="*/ 9626 h 2550695"/>
                          <a:gd name="connsiteX28" fmla="*/ 1540042 w 1780674"/>
                          <a:gd name="connsiteY28" fmla="*/ 693019 h 2550695"/>
                          <a:gd name="connsiteX29" fmla="*/ 1549667 w 1780674"/>
                          <a:gd name="connsiteY29" fmla="*/ 2021306 h 2550695"/>
                          <a:gd name="connsiteX30" fmla="*/ 1424539 w 1780674"/>
                          <a:gd name="connsiteY30" fmla="*/ 2117558 h 2550695"/>
                          <a:gd name="connsiteX31" fmla="*/ 1203158 w 1780674"/>
                          <a:gd name="connsiteY31" fmla="*/ 2184935 h 2550695"/>
                          <a:gd name="connsiteX32" fmla="*/ 981777 w 1780674"/>
                          <a:gd name="connsiteY32" fmla="*/ 2213811 h 2550695"/>
                          <a:gd name="connsiteX33" fmla="*/ 654518 w 1780674"/>
                          <a:gd name="connsiteY33" fmla="*/ 2175310 h 2550695"/>
                          <a:gd name="connsiteX34" fmla="*/ 394636 w 1780674"/>
                          <a:gd name="connsiteY34" fmla="*/ 2040556 h 2550695"/>
                          <a:gd name="connsiteX35" fmla="*/ 385010 w 1780674"/>
                          <a:gd name="connsiteY35" fmla="*/ 1530417 h 2550695"/>
                          <a:gd name="connsiteX36" fmla="*/ 375385 w 1780674"/>
                          <a:gd name="connsiteY36" fmla="*/ 731520 h 2550695"/>
                          <a:gd name="connsiteX37" fmla="*/ 9625 w 1780674"/>
                          <a:gd name="connsiteY37" fmla="*/ 721895 h 2550695"/>
                          <a:gd name="connsiteX38" fmla="*/ 9625 w 1780674"/>
                          <a:gd name="connsiteY38" fmla="*/ 644893 h 2550695"/>
                          <a:gd name="connsiteX39" fmla="*/ 404261 w 1780674"/>
                          <a:gd name="connsiteY39" fmla="*/ 625643 h 2550695"/>
                          <a:gd name="connsiteX40" fmla="*/ 702644 w 1780674"/>
                          <a:gd name="connsiteY40" fmla="*/ 0 h 2550695"/>
                          <a:gd name="connsiteX41" fmla="*/ 519764 w 1780674"/>
                          <a:gd name="connsiteY41" fmla="*/ 0 h 2550695"/>
                          <a:gd name="connsiteX0" fmla="*/ 519764 w 1780674"/>
                          <a:gd name="connsiteY0" fmla="*/ 0 h 2550695"/>
                          <a:gd name="connsiteX1" fmla="*/ 519764 w 1780674"/>
                          <a:gd name="connsiteY1" fmla="*/ 0 h 2550695"/>
                          <a:gd name="connsiteX2" fmla="*/ 490888 w 1780674"/>
                          <a:gd name="connsiteY2" fmla="*/ 77003 h 2550695"/>
                          <a:gd name="connsiteX3" fmla="*/ 462012 w 1780674"/>
                          <a:gd name="connsiteY3" fmla="*/ 144379 h 2550695"/>
                          <a:gd name="connsiteX4" fmla="*/ 423511 w 1780674"/>
                          <a:gd name="connsiteY4" fmla="*/ 231007 h 2550695"/>
                          <a:gd name="connsiteX5" fmla="*/ 413886 w 1780674"/>
                          <a:gd name="connsiteY5" fmla="*/ 308009 h 2550695"/>
                          <a:gd name="connsiteX6" fmla="*/ 385011 w 1780674"/>
                          <a:gd name="connsiteY6" fmla="*/ 336885 h 2550695"/>
                          <a:gd name="connsiteX7" fmla="*/ 394636 w 1780674"/>
                          <a:gd name="connsiteY7" fmla="*/ 375386 h 2550695"/>
                          <a:gd name="connsiteX8" fmla="*/ 317634 w 1780674"/>
                          <a:gd name="connsiteY8" fmla="*/ 423512 h 2550695"/>
                          <a:gd name="connsiteX9" fmla="*/ 327259 w 1780674"/>
                          <a:gd name="connsiteY9" fmla="*/ 500514 h 2550695"/>
                          <a:gd name="connsiteX10" fmla="*/ 298383 w 1780674"/>
                          <a:gd name="connsiteY10" fmla="*/ 500514 h 2550695"/>
                          <a:gd name="connsiteX11" fmla="*/ 279132 w 1780674"/>
                          <a:gd name="connsiteY11" fmla="*/ 548640 h 2550695"/>
                          <a:gd name="connsiteX12" fmla="*/ 269507 w 1780674"/>
                          <a:gd name="connsiteY12" fmla="*/ 577516 h 2550695"/>
                          <a:gd name="connsiteX13" fmla="*/ 259882 w 1780674"/>
                          <a:gd name="connsiteY13" fmla="*/ 548640 h 2550695"/>
                          <a:gd name="connsiteX14" fmla="*/ 269507 w 1780674"/>
                          <a:gd name="connsiteY14" fmla="*/ 519764 h 2550695"/>
                          <a:gd name="connsiteX15" fmla="*/ 0 w 1780674"/>
                          <a:gd name="connsiteY15" fmla="*/ 558266 h 2550695"/>
                          <a:gd name="connsiteX16" fmla="*/ 0 w 1780674"/>
                          <a:gd name="connsiteY16" fmla="*/ 818148 h 2550695"/>
                          <a:gd name="connsiteX17" fmla="*/ 144379 w 1780674"/>
                          <a:gd name="connsiteY17" fmla="*/ 818148 h 2550695"/>
                          <a:gd name="connsiteX18" fmla="*/ 144379 w 1780674"/>
                          <a:gd name="connsiteY18" fmla="*/ 2079057 h 2550695"/>
                          <a:gd name="connsiteX19" fmla="*/ 250257 w 1780674"/>
                          <a:gd name="connsiteY19" fmla="*/ 2338939 h 2550695"/>
                          <a:gd name="connsiteX20" fmla="*/ 635267 w 1780674"/>
                          <a:gd name="connsiteY20" fmla="*/ 2512194 h 2550695"/>
                          <a:gd name="connsiteX21" fmla="*/ 972151 w 1780674"/>
                          <a:gd name="connsiteY21" fmla="*/ 2550695 h 2550695"/>
                          <a:gd name="connsiteX22" fmla="*/ 1376412 w 1780674"/>
                          <a:gd name="connsiteY22" fmla="*/ 2492944 h 2550695"/>
                          <a:gd name="connsiteX23" fmla="*/ 1665170 w 1780674"/>
                          <a:gd name="connsiteY23" fmla="*/ 2338939 h 2550695"/>
                          <a:gd name="connsiteX24" fmla="*/ 1780674 w 1780674"/>
                          <a:gd name="connsiteY24" fmla="*/ 2156059 h 2550695"/>
                          <a:gd name="connsiteX25" fmla="*/ 1780674 w 1780674"/>
                          <a:gd name="connsiteY25" fmla="*/ 750771 h 2550695"/>
                          <a:gd name="connsiteX26" fmla="*/ 1434164 w 1780674"/>
                          <a:gd name="connsiteY26" fmla="*/ 9626 h 2550695"/>
                          <a:gd name="connsiteX27" fmla="*/ 1241659 w 1780674"/>
                          <a:gd name="connsiteY27" fmla="*/ 9626 h 2550695"/>
                          <a:gd name="connsiteX28" fmla="*/ 1540042 w 1780674"/>
                          <a:gd name="connsiteY28" fmla="*/ 693019 h 2550695"/>
                          <a:gd name="connsiteX29" fmla="*/ 1549667 w 1780674"/>
                          <a:gd name="connsiteY29" fmla="*/ 2021306 h 2550695"/>
                          <a:gd name="connsiteX30" fmla="*/ 1424539 w 1780674"/>
                          <a:gd name="connsiteY30" fmla="*/ 2117558 h 2550695"/>
                          <a:gd name="connsiteX31" fmla="*/ 1203158 w 1780674"/>
                          <a:gd name="connsiteY31" fmla="*/ 2184935 h 2550695"/>
                          <a:gd name="connsiteX32" fmla="*/ 981777 w 1780674"/>
                          <a:gd name="connsiteY32" fmla="*/ 2213811 h 2550695"/>
                          <a:gd name="connsiteX33" fmla="*/ 654518 w 1780674"/>
                          <a:gd name="connsiteY33" fmla="*/ 2175310 h 2550695"/>
                          <a:gd name="connsiteX34" fmla="*/ 394636 w 1780674"/>
                          <a:gd name="connsiteY34" fmla="*/ 2040556 h 2550695"/>
                          <a:gd name="connsiteX35" fmla="*/ 385010 w 1780674"/>
                          <a:gd name="connsiteY35" fmla="*/ 1530417 h 2550695"/>
                          <a:gd name="connsiteX36" fmla="*/ 375385 w 1780674"/>
                          <a:gd name="connsiteY36" fmla="*/ 731520 h 2550695"/>
                          <a:gd name="connsiteX37" fmla="*/ 9625 w 1780674"/>
                          <a:gd name="connsiteY37" fmla="*/ 721895 h 2550695"/>
                          <a:gd name="connsiteX38" fmla="*/ 9625 w 1780674"/>
                          <a:gd name="connsiteY38" fmla="*/ 644893 h 2550695"/>
                          <a:gd name="connsiteX39" fmla="*/ 404261 w 1780674"/>
                          <a:gd name="connsiteY39" fmla="*/ 625643 h 2550695"/>
                          <a:gd name="connsiteX40" fmla="*/ 702644 w 1780674"/>
                          <a:gd name="connsiteY40" fmla="*/ 0 h 2550695"/>
                          <a:gd name="connsiteX41" fmla="*/ 519764 w 1780674"/>
                          <a:gd name="connsiteY41" fmla="*/ 0 h 2550695"/>
                          <a:gd name="connsiteX0" fmla="*/ 519764 w 1780674"/>
                          <a:gd name="connsiteY0" fmla="*/ 0 h 2550695"/>
                          <a:gd name="connsiteX1" fmla="*/ 519764 w 1780674"/>
                          <a:gd name="connsiteY1" fmla="*/ 0 h 2550695"/>
                          <a:gd name="connsiteX2" fmla="*/ 490888 w 1780674"/>
                          <a:gd name="connsiteY2" fmla="*/ 77003 h 2550695"/>
                          <a:gd name="connsiteX3" fmla="*/ 462012 w 1780674"/>
                          <a:gd name="connsiteY3" fmla="*/ 144379 h 2550695"/>
                          <a:gd name="connsiteX4" fmla="*/ 423511 w 1780674"/>
                          <a:gd name="connsiteY4" fmla="*/ 231007 h 2550695"/>
                          <a:gd name="connsiteX5" fmla="*/ 413886 w 1780674"/>
                          <a:gd name="connsiteY5" fmla="*/ 308009 h 2550695"/>
                          <a:gd name="connsiteX6" fmla="*/ 385011 w 1780674"/>
                          <a:gd name="connsiteY6" fmla="*/ 336885 h 2550695"/>
                          <a:gd name="connsiteX7" fmla="*/ 394636 w 1780674"/>
                          <a:gd name="connsiteY7" fmla="*/ 375386 h 2550695"/>
                          <a:gd name="connsiteX8" fmla="*/ 317634 w 1780674"/>
                          <a:gd name="connsiteY8" fmla="*/ 423512 h 2550695"/>
                          <a:gd name="connsiteX9" fmla="*/ 327259 w 1780674"/>
                          <a:gd name="connsiteY9" fmla="*/ 500514 h 2550695"/>
                          <a:gd name="connsiteX10" fmla="*/ 298383 w 1780674"/>
                          <a:gd name="connsiteY10" fmla="*/ 500514 h 2550695"/>
                          <a:gd name="connsiteX11" fmla="*/ 279132 w 1780674"/>
                          <a:gd name="connsiteY11" fmla="*/ 548640 h 2550695"/>
                          <a:gd name="connsiteX12" fmla="*/ 269507 w 1780674"/>
                          <a:gd name="connsiteY12" fmla="*/ 577516 h 2550695"/>
                          <a:gd name="connsiteX13" fmla="*/ 259882 w 1780674"/>
                          <a:gd name="connsiteY13" fmla="*/ 548640 h 2550695"/>
                          <a:gd name="connsiteX14" fmla="*/ 269507 w 1780674"/>
                          <a:gd name="connsiteY14" fmla="*/ 519764 h 2550695"/>
                          <a:gd name="connsiteX15" fmla="*/ 0 w 1780674"/>
                          <a:gd name="connsiteY15" fmla="*/ 558266 h 2550695"/>
                          <a:gd name="connsiteX16" fmla="*/ 0 w 1780674"/>
                          <a:gd name="connsiteY16" fmla="*/ 818148 h 2550695"/>
                          <a:gd name="connsiteX17" fmla="*/ 144379 w 1780674"/>
                          <a:gd name="connsiteY17" fmla="*/ 818148 h 2550695"/>
                          <a:gd name="connsiteX18" fmla="*/ 144379 w 1780674"/>
                          <a:gd name="connsiteY18" fmla="*/ 2079057 h 2550695"/>
                          <a:gd name="connsiteX19" fmla="*/ 250257 w 1780674"/>
                          <a:gd name="connsiteY19" fmla="*/ 2338939 h 2550695"/>
                          <a:gd name="connsiteX20" fmla="*/ 635267 w 1780674"/>
                          <a:gd name="connsiteY20" fmla="*/ 2512194 h 2550695"/>
                          <a:gd name="connsiteX21" fmla="*/ 972151 w 1780674"/>
                          <a:gd name="connsiteY21" fmla="*/ 2550695 h 2550695"/>
                          <a:gd name="connsiteX22" fmla="*/ 1376412 w 1780674"/>
                          <a:gd name="connsiteY22" fmla="*/ 2492944 h 2550695"/>
                          <a:gd name="connsiteX23" fmla="*/ 1665170 w 1780674"/>
                          <a:gd name="connsiteY23" fmla="*/ 2338939 h 2550695"/>
                          <a:gd name="connsiteX24" fmla="*/ 1780674 w 1780674"/>
                          <a:gd name="connsiteY24" fmla="*/ 2156059 h 2550695"/>
                          <a:gd name="connsiteX25" fmla="*/ 1780674 w 1780674"/>
                          <a:gd name="connsiteY25" fmla="*/ 750771 h 2550695"/>
                          <a:gd name="connsiteX26" fmla="*/ 1434164 w 1780674"/>
                          <a:gd name="connsiteY26" fmla="*/ 9626 h 2550695"/>
                          <a:gd name="connsiteX27" fmla="*/ 1241659 w 1780674"/>
                          <a:gd name="connsiteY27" fmla="*/ 9626 h 2550695"/>
                          <a:gd name="connsiteX28" fmla="*/ 1540042 w 1780674"/>
                          <a:gd name="connsiteY28" fmla="*/ 693019 h 2550695"/>
                          <a:gd name="connsiteX29" fmla="*/ 1549667 w 1780674"/>
                          <a:gd name="connsiteY29" fmla="*/ 2021306 h 2550695"/>
                          <a:gd name="connsiteX30" fmla="*/ 1424539 w 1780674"/>
                          <a:gd name="connsiteY30" fmla="*/ 2117558 h 2550695"/>
                          <a:gd name="connsiteX31" fmla="*/ 1203158 w 1780674"/>
                          <a:gd name="connsiteY31" fmla="*/ 2184935 h 2550695"/>
                          <a:gd name="connsiteX32" fmla="*/ 981777 w 1780674"/>
                          <a:gd name="connsiteY32" fmla="*/ 2213811 h 2550695"/>
                          <a:gd name="connsiteX33" fmla="*/ 654518 w 1780674"/>
                          <a:gd name="connsiteY33" fmla="*/ 2175310 h 2550695"/>
                          <a:gd name="connsiteX34" fmla="*/ 394636 w 1780674"/>
                          <a:gd name="connsiteY34" fmla="*/ 2040556 h 2550695"/>
                          <a:gd name="connsiteX35" fmla="*/ 385010 w 1780674"/>
                          <a:gd name="connsiteY35" fmla="*/ 1530417 h 2550695"/>
                          <a:gd name="connsiteX36" fmla="*/ 375385 w 1780674"/>
                          <a:gd name="connsiteY36" fmla="*/ 731520 h 2550695"/>
                          <a:gd name="connsiteX37" fmla="*/ 9625 w 1780674"/>
                          <a:gd name="connsiteY37" fmla="*/ 721895 h 2550695"/>
                          <a:gd name="connsiteX38" fmla="*/ 9625 w 1780674"/>
                          <a:gd name="connsiteY38" fmla="*/ 644893 h 2550695"/>
                          <a:gd name="connsiteX39" fmla="*/ 404261 w 1780674"/>
                          <a:gd name="connsiteY39" fmla="*/ 625643 h 2550695"/>
                          <a:gd name="connsiteX40" fmla="*/ 702644 w 1780674"/>
                          <a:gd name="connsiteY40" fmla="*/ 0 h 2550695"/>
                          <a:gd name="connsiteX41" fmla="*/ 519764 w 1780674"/>
                          <a:gd name="connsiteY41" fmla="*/ 0 h 2550695"/>
                          <a:gd name="connsiteX0" fmla="*/ 490888 w 1780674"/>
                          <a:gd name="connsiteY0" fmla="*/ 0 h 2560320"/>
                          <a:gd name="connsiteX1" fmla="*/ 519764 w 1780674"/>
                          <a:gd name="connsiteY1" fmla="*/ 9625 h 2560320"/>
                          <a:gd name="connsiteX2" fmla="*/ 490888 w 1780674"/>
                          <a:gd name="connsiteY2" fmla="*/ 86628 h 2560320"/>
                          <a:gd name="connsiteX3" fmla="*/ 462012 w 1780674"/>
                          <a:gd name="connsiteY3" fmla="*/ 154004 h 2560320"/>
                          <a:gd name="connsiteX4" fmla="*/ 423511 w 1780674"/>
                          <a:gd name="connsiteY4" fmla="*/ 240632 h 2560320"/>
                          <a:gd name="connsiteX5" fmla="*/ 413886 w 1780674"/>
                          <a:gd name="connsiteY5" fmla="*/ 317634 h 2560320"/>
                          <a:gd name="connsiteX6" fmla="*/ 385011 w 1780674"/>
                          <a:gd name="connsiteY6" fmla="*/ 346510 h 2560320"/>
                          <a:gd name="connsiteX7" fmla="*/ 394636 w 1780674"/>
                          <a:gd name="connsiteY7" fmla="*/ 385011 h 2560320"/>
                          <a:gd name="connsiteX8" fmla="*/ 317634 w 1780674"/>
                          <a:gd name="connsiteY8" fmla="*/ 433137 h 2560320"/>
                          <a:gd name="connsiteX9" fmla="*/ 327259 w 1780674"/>
                          <a:gd name="connsiteY9" fmla="*/ 510139 h 2560320"/>
                          <a:gd name="connsiteX10" fmla="*/ 298383 w 1780674"/>
                          <a:gd name="connsiteY10" fmla="*/ 510139 h 2560320"/>
                          <a:gd name="connsiteX11" fmla="*/ 279132 w 1780674"/>
                          <a:gd name="connsiteY11" fmla="*/ 558265 h 2560320"/>
                          <a:gd name="connsiteX12" fmla="*/ 269507 w 1780674"/>
                          <a:gd name="connsiteY12" fmla="*/ 587141 h 2560320"/>
                          <a:gd name="connsiteX13" fmla="*/ 259882 w 1780674"/>
                          <a:gd name="connsiteY13" fmla="*/ 558265 h 2560320"/>
                          <a:gd name="connsiteX14" fmla="*/ 269507 w 1780674"/>
                          <a:gd name="connsiteY14" fmla="*/ 529389 h 2560320"/>
                          <a:gd name="connsiteX15" fmla="*/ 0 w 1780674"/>
                          <a:gd name="connsiteY15" fmla="*/ 567891 h 2560320"/>
                          <a:gd name="connsiteX16" fmla="*/ 0 w 1780674"/>
                          <a:gd name="connsiteY16" fmla="*/ 827773 h 2560320"/>
                          <a:gd name="connsiteX17" fmla="*/ 144379 w 1780674"/>
                          <a:gd name="connsiteY17" fmla="*/ 827773 h 2560320"/>
                          <a:gd name="connsiteX18" fmla="*/ 144379 w 1780674"/>
                          <a:gd name="connsiteY18" fmla="*/ 2088682 h 2560320"/>
                          <a:gd name="connsiteX19" fmla="*/ 250257 w 1780674"/>
                          <a:gd name="connsiteY19" fmla="*/ 2348564 h 2560320"/>
                          <a:gd name="connsiteX20" fmla="*/ 635267 w 1780674"/>
                          <a:gd name="connsiteY20" fmla="*/ 2521819 h 2560320"/>
                          <a:gd name="connsiteX21" fmla="*/ 972151 w 1780674"/>
                          <a:gd name="connsiteY21" fmla="*/ 2560320 h 2560320"/>
                          <a:gd name="connsiteX22" fmla="*/ 1376412 w 1780674"/>
                          <a:gd name="connsiteY22" fmla="*/ 2502569 h 2560320"/>
                          <a:gd name="connsiteX23" fmla="*/ 1665170 w 1780674"/>
                          <a:gd name="connsiteY23" fmla="*/ 2348564 h 2560320"/>
                          <a:gd name="connsiteX24" fmla="*/ 1780674 w 1780674"/>
                          <a:gd name="connsiteY24" fmla="*/ 2165684 h 2560320"/>
                          <a:gd name="connsiteX25" fmla="*/ 1780674 w 1780674"/>
                          <a:gd name="connsiteY25" fmla="*/ 760396 h 2560320"/>
                          <a:gd name="connsiteX26" fmla="*/ 1434164 w 1780674"/>
                          <a:gd name="connsiteY26" fmla="*/ 19251 h 2560320"/>
                          <a:gd name="connsiteX27" fmla="*/ 1241659 w 1780674"/>
                          <a:gd name="connsiteY27" fmla="*/ 19251 h 2560320"/>
                          <a:gd name="connsiteX28" fmla="*/ 1540042 w 1780674"/>
                          <a:gd name="connsiteY28" fmla="*/ 702644 h 2560320"/>
                          <a:gd name="connsiteX29" fmla="*/ 1549667 w 1780674"/>
                          <a:gd name="connsiteY29" fmla="*/ 2030931 h 2560320"/>
                          <a:gd name="connsiteX30" fmla="*/ 1424539 w 1780674"/>
                          <a:gd name="connsiteY30" fmla="*/ 2127183 h 2560320"/>
                          <a:gd name="connsiteX31" fmla="*/ 1203158 w 1780674"/>
                          <a:gd name="connsiteY31" fmla="*/ 2194560 h 2560320"/>
                          <a:gd name="connsiteX32" fmla="*/ 981777 w 1780674"/>
                          <a:gd name="connsiteY32" fmla="*/ 2223436 h 2560320"/>
                          <a:gd name="connsiteX33" fmla="*/ 654518 w 1780674"/>
                          <a:gd name="connsiteY33" fmla="*/ 2184935 h 2560320"/>
                          <a:gd name="connsiteX34" fmla="*/ 394636 w 1780674"/>
                          <a:gd name="connsiteY34" fmla="*/ 2050181 h 2560320"/>
                          <a:gd name="connsiteX35" fmla="*/ 385010 w 1780674"/>
                          <a:gd name="connsiteY35" fmla="*/ 1540042 h 2560320"/>
                          <a:gd name="connsiteX36" fmla="*/ 375385 w 1780674"/>
                          <a:gd name="connsiteY36" fmla="*/ 741145 h 2560320"/>
                          <a:gd name="connsiteX37" fmla="*/ 9625 w 1780674"/>
                          <a:gd name="connsiteY37" fmla="*/ 731520 h 2560320"/>
                          <a:gd name="connsiteX38" fmla="*/ 9625 w 1780674"/>
                          <a:gd name="connsiteY38" fmla="*/ 654518 h 2560320"/>
                          <a:gd name="connsiteX39" fmla="*/ 404261 w 1780674"/>
                          <a:gd name="connsiteY39" fmla="*/ 635268 h 2560320"/>
                          <a:gd name="connsiteX40" fmla="*/ 702644 w 1780674"/>
                          <a:gd name="connsiteY40" fmla="*/ 9625 h 2560320"/>
                          <a:gd name="connsiteX41" fmla="*/ 490888 w 1780674"/>
                          <a:gd name="connsiteY41" fmla="*/ 0 h 25603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</a:cxnLst>
                        <a:rect l="l" t="t" r="r" b="b"/>
                        <a:pathLst>
                          <a:path w="1780674" h="2560320">
                            <a:moveTo>
                              <a:pt x="490888" y="0"/>
                            </a:moveTo>
                            <a:cubicBezTo>
                              <a:pt x="500513" y="3208"/>
                              <a:pt x="519764" y="-4813"/>
                              <a:pt x="519764" y="9625"/>
                            </a:cubicBezTo>
                            <a:cubicBezTo>
                              <a:pt x="519764" y="24063"/>
                              <a:pt x="499557" y="60622"/>
                              <a:pt x="490888" y="86628"/>
                            </a:cubicBezTo>
                            <a:cubicBezTo>
                              <a:pt x="470170" y="148782"/>
                              <a:pt x="495848" y="103253"/>
                              <a:pt x="462012" y="154004"/>
                            </a:cubicBezTo>
                            <a:cubicBezTo>
                              <a:pt x="458804" y="186088"/>
                              <a:pt x="430267" y="209103"/>
                              <a:pt x="423511" y="240632"/>
                            </a:cubicBezTo>
                            <a:cubicBezTo>
                              <a:pt x="419654" y="258631"/>
                              <a:pt x="424514" y="301692"/>
                              <a:pt x="413886" y="317634"/>
                            </a:cubicBezTo>
                            <a:cubicBezTo>
                              <a:pt x="410678" y="327259"/>
                              <a:pt x="387798" y="336754"/>
                              <a:pt x="385011" y="346510"/>
                            </a:cubicBezTo>
                            <a:cubicBezTo>
                              <a:pt x="381377" y="359230"/>
                              <a:pt x="405865" y="370573"/>
                              <a:pt x="394636" y="385011"/>
                            </a:cubicBezTo>
                            <a:cubicBezTo>
                              <a:pt x="383407" y="399449"/>
                              <a:pt x="317634" y="433137"/>
                              <a:pt x="317634" y="433137"/>
                            </a:cubicBezTo>
                            <a:cubicBezTo>
                              <a:pt x="310270" y="462589"/>
                              <a:pt x="330467" y="497305"/>
                              <a:pt x="327259" y="510139"/>
                            </a:cubicBezTo>
                            <a:cubicBezTo>
                              <a:pt x="324051" y="522973"/>
                              <a:pt x="308008" y="503722"/>
                              <a:pt x="298383" y="510139"/>
                            </a:cubicBezTo>
                            <a:cubicBezTo>
                              <a:pt x="291966" y="519764"/>
                              <a:pt x="283945" y="545431"/>
                              <a:pt x="279132" y="558265"/>
                            </a:cubicBezTo>
                            <a:cubicBezTo>
                              <a:pt x="274319" y="571099"/>
                              <a:pt x="279653" y="587141"/>
                              <a:pt x="269507" y="587141"/>
                            </a:cubicBezTo>
                            <a:cubicBezTo>
                              <a:pt x="259361" y="587141"/>
                              <a:pt x="259882" y="567890"/>
                              <a:pt x="259882" y="558265"/>
                            </a:cubicBezTo>
                            <a:cubicBezTo>
                              <a:pt x="259882" y="548640"/>
                              <a:pt x="266299" y="539014"/>
                              <a:pt x="269507" y="529389"/>
                            </a:cubicBezTo>
                            <a:lnTo>
                              <a:pt x="0" y="567891"/>
                            </a:lnTo>
                            <a:lnTo>
                              <a:pt x="0" y="827773"/>
                            </a:lnTo>
                            <a:lnTo>
                              <a:pt x="144379" y="827773"/>
                            </a:lnTo>
                            <a:lnTo>
                              <a:pt x="144379" y="2088682"/>
                            </a:lnTo>
                            <a:lnTo>
                              <a:pt x="250257" y="2348564"/>
                            </a:lnTo>
                            <a:lnTo>
                              <a:pt x="635267" y="2521819"/>
                            </a:lnTo>
                            <a:lnTo>
                              <a:pt x="972151" y="2560320"/>
                            </a:lnTo>
                            <a:lnTo>
                              <a:pt x="1376412" y="2502569"/>
                            </a:lnTo>
                            <a:lnTo>
                              <a:pt x="1665170" y="2348564"/>
                            </a:lnTo>
                            <a:lnTo>
                              <a:pt x="1780674" y="2165684"/>
                            </a:lnTo>
                            <a:lnTo>
                              <a:pt x="1780674" y="760396"/>
                            </a:lnTo>
                            <a:lnTo>
                              <a:pt x="1434164" y="19251"/>
                            </a:lnTo>
                            <a:lnTo>
                              <a:pt x="1241659" y="19251"/>
                            </a:lnTo>
                            <a:lnTo>
                              <a:pt x="1540042" y="702644"/>
                            </a:lnTo>
                            <a:cubicBezTo>
                              <a:pt x="1543250" y="1135781"/>
                              <a:pt x="1546459" y="1597794"/>
                              <a:pt x="1549667" y="2030931"/>
                            </a:cubicBezTo>
                            <a:lnTo>
                              <a:pt x="1424539" y="2127183"/>
                            </a:lnTo>
                            <a:lnTo>
                              <a:pt x="1203158" y="2194560"/>
                            </a:lnTo>
                            <a:lnTo>
                              <a:pt x="981777" y="2223436"/>
                            </a:lnTo>
                            <a:lnTo>
                              <a:pt x="654518" y="2184935"/>
                            </a:lnTo>
                            <a:lnTo>
                              <a:pt x="394636" y="2050181"/>
                            </a:lnTo>
                            <a:lnTo>
                              <a:pt x="385010" y="1540042"/>
                            </a:lnTo>
                            <a:lnTo>
                              <a:pt x="375385" y="741145"/>
                            </a:lnTo>
                            <a:lnTo>
                              <a:pt x="9625" y="731520"/>
                            </a:lnTo>
                            <a:lnTo>
                              <a:pt x="9625" y="654518"/>
                            </a:lnTo>
                            <a:lnTo>
                              <a:pt x="404261" y="635268"/>
                            </a:lnTo>
                            <a:lnTo>
                              <a:pt x="702644" y="9625"/>
                            </a:lnTo>
                            <a:lnTo>
                              <a:pt x="490888" y="0"/>
                            </a:lnTo>
                            <a:close/>
                          </a:path>
                        </a:pathLst>
                      </a:cu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 b="1" dirty="0"/>
                      </a:p>
                    </p:txBody>
                  </p:sp>
                  <p:sp>
                    <p:nvSpPr>
                      <p:cNvPr id="99" name="Freeform: Shape 98">
                        <a:extLst>
                          <a:ext uri="{FF2B5EF4-FFF2-40B4-BE49-F238E27FC236}">
                            <a16:creationId xmlns:a16="http://schemas.microsoft.com/office/drawing/2014/main" id="{9DE54206-8235-4733-B5D1-CB12ED6DB3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12783" y="3080084"/>
                        <a:ext cx="683394" cy="644893"/>
                      </a:xfrm>
                      <a:custGeom>
                        <a:avLst/>
                        <a:gdLst>
                          <a:gd name="connsiteX0" fmla="*/ 481263 w 683394"/>
                          <a:gd name="connsiteY0" fmla="*/ 0 h 644893"/>
                          <a:gd name="connsiteX1" fmla="*/ 279133 w 683394"/>
                          <a:gd name="connsiteY1" fmla="*/ 529390 h 644893"/>
                          <a:gd name="connsiteX2" fmla="*/ 0 w 683394"/>
                          <a:gd name="connsiteY2" fmla="*/ 539015 h 644893"/>
                          <a:gd name="connsiteX3" fmla="*/ 0 w 683394"/>
                          <a:gd name="connsiteY3" fmla="*/ 644893 h 644893"/>
                          <a:gd name="connsiteX4" fmla="*/ 394636 w 683394"/>
                          <a:gd name="connsiteY4" fmla="*/ 635268 h 644893"/>
                          <a:gd name="connsiteX5" fmla="*/ 683394 w 683394"/>
                          <a:gd name="connsiteY5" fmla="*/ 19251 h 644893"/>
                          <a:gd name="connsiteX6" fmla="*/ 481263 w 683394"/>
                          <a:gd name="connsiteY6" fmla="*/ 0 h 6448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683394" h="644893">
                            <a:moveTo>
                              <a:pt x="481263" y="0"/>
                            </a:moveTo>
                            <a:lnTo>
                              <a:pt x="279133" y="529390"/>
                            </a:lnTo>
                            <a:lnTo>
                              <a:pt x="0" y="539015"/>
                            </a:lnTo>
                            <a:lnTo>
                              <a:pt x="0" y="644893"/>
                            </a:lnTo>
                            <a:lnTo>
                              <a:pt x="394636" y="635268"/>
                            </a:lnTo>
                            <a:lnTo>
                              <a:pt x="683394" y="19251"/>
                            </a:lnTo>
                            <a:lnTo>
                              <a:pt x="481263" y="0"/>
                            </a:lnTo>
                            <a:close/>
                          </a:path>
                        </a:pathLst>
                      </a:cu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 b="1"/>
                      </a:p>
                    </p:txBody>
                  </p:sp>
                </p:grpSp>
                <p:sp>
                  <p:nvSpPr>
                    <p:cNvPr id="96" name="Freeform: Shape 95">
                      <a:extLst>
                        <a:ext uri="{FF2B5EF4-FFF2-40B4-BE49-F238E27FC236}">
                          <a16:creationId xmlns:a16="http://schemas.microsoft.com/office/drawing/2014/main" id="{3B6D3437-D2C5-4901-A5A5-99A38CBBDA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53037" y="2628199"/>
                      <a:ext cx="1549667" cy="2194560"/>
                    </a:xfrm>
                    <a:custGeom>
                      <a:avLst/>
                      <a:gdLst>
                        <a:gd name="connsiteX0" fmla="*/ 712269 w 1549667"/>
                        <a:gd name="connsiteY0" fmla="*/ 0 h 2194560"/>
                        <a:gd name="connsiteX1" fmla="*/ 404261 w 1549667"/>
                        <a:gd name="connsiteY1" fmla="*/ 625643 h 2194560"/>
                        <a:gd name="connsiteX2" fmla="*/ 0 w 1549667"/>
                        <a:gd name="connsiteY2" fmla="*/ 635268 h 2194560"/>
                        <a:gd name="connsiteX3" fmla="*/ 9625 w 1549667"/>
                        <a:gd name="connsiteY3" fmla="*/ 712270 h 2194560"/>
                        <a:gd name="connsiteX4" fmla="*/ 385010 w 1549667"/>
                        <a:gd name="connsiteY4" fmla="*/ 721895 h 2194560"/>
                        <a:gd name="connsiteX5" fmla="*/ 385010 w 1549667"/>
                        <a:gd name="connsiteY5" fmla="*/ 2011680 h 2194560"/>
                        <a:gd name="connsiteX6" fmla="*/ 673768 w 1549667"/>
                        <a:gd name="connsiteY6" fmla="*/ 2184935 h 2194560"/>
                        <a:gd name="connsiteX7" fmla="*/ 952901 w 1549667"/>
                        <a:gd name="connsiteY7" fmla="*/ 2194560 h 2194560"/>
                        <a:gd name="connsiteX8" fmla="*/ 1126156 w 1549667"/>
                        <a:gd name="connsiteY8" fmla="*/ 2194560 h 2194560"/>
                        <a:gd name="connsiteX9" fmla="*/ 1405288 w 1549667"/>
                        <a:gd name="connsiteY9" fmla="*/ 2127184 h 2194560"/>
                        <a:gd name="connsiteX10" fmla="*/ 1549667 w 1549667"/>
                        <a:gd name="connsiteY10" fmla="*/ 2002055 h 2194560"/>
                        <a:gd name="connsiteX11" fmla="*/ 1540042 w 1549667"/>
                        <a:gd name="connsiteY11" fmla="*/ 693019 h 2194560"/>
                        <a:gd name="connsiteX12" fmla="*/ 1251284 w 1549667"/>
                        <a:gd name="connsiteY12" fmla="*/ 0 h 2194560"/>
                        <a:gd name="connsiteX13" fmla="*/ 712269 w 1549667"/>
                        <a:gd name="connsiteY13" fmla="*/ 0 h 21945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549667" h="2194560">
                          <a:moveTo>
                            <a:pt x="712269" y="0"/>
                          </a:moveTo>
                          <a:lnTo>
                            <a:pt x="404261" y="625643"/>
                          </a:lnTo>
                          <a:lnTo>
                            <a:pt x="0" y="635268"/>
                          </a:lnTo>
                          <a:lnTo>
                            <a:pt x="9625" y="712270"/>
                          </a:lnTo>
                          <a:lnTo>
                            <a:pt x="385010" y="721895"/>
                          </a:lnTo>
                          <a:lnTo>
                            <a:pt x="385010" y="2011680"/>
                          </a:lnTo>
                          <a:lnTo>
                            <a:pt x="673768" y="2184935"/>
                          </a:lnTo>
                          <a:lnTo>
                            <a:pt x="952901" y="2194560"/>
                          </a:lnTo>
                          <a:lnTo>
                            <a:pt x="1126156" y="2194560"/>
                          </a:lnTo>
                          <a:lnTo>
                            <a:pt x="1405288" y="2127184"/>
                          </a:lnTo>
                          <a:lnTo>
                            <a:pt x="1549667" y="2002055"/>
                          </a:lnTo>
                          <a:cubicBezTo>
                            <a:pt x="1546459" y="1565710"/>
                            <a:pt x="1543250" y="1129364"/>
                            <a:pt x="1540042" y="693019"/>
                          </a:cubicBezTo>
                          <a:lnTo>
                            <a:pt x="1251284" y="0"/>
                          </a:lnTo>
                          <a:lnTo>
                            <a:pt x="712269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b="1"/>
                    </a:p>
                  </p:txBody>
                </p:sp>
                <p:sp>
                  <p:nvSpPr>
                    <p:cNvPr id="97" name="Rectangle: Rounded Corners 96">
                      <a:extLst>
                        <a:ext uri="{FF2B5EF4-FFF2-40B4-BE49-F238E27FC236}">
                          <a16:creationId xmlns:a16="http://schemas.microsoft.com/office/drawing/2014/main" id="{BDC2764B-0378-4393-BB92-E0664B7A90AE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5502877" y="2236662"/>
                      <a:ext cx="96437" cy="1912329"/>
                    </a:xfrm>
                    <a:prstGeom prst="round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b="1"/>
                    </a:p>
                  </p:txBody>
                </p:sp>
                <p:sp>
                  <p:nvSpPr>
                    <p:cNvPr id="79" name="Freeform: Shape 78">
                      <a:extLst>
                        <a:ext uri="{FF2B5EF4-FFF2-40B4-BE49-F238E27FC236}">
                          <a16:creationId xmlns:a16="http://schemas.microsoft.com/office/drawing/2014/main" id="{558DF102-9A25-47EE-816F-1350656F83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51925" y="2628199"/>
                      <a:ext cx="1549667" cy="2194560"/>
                    </a:xfrm>
                    <a:custGeom>
                      <a:avLst/>
                      <a:gdLst>
                        <a:gd name="connsiteX0" fmla="*/ 712269 w 1549667"/>
                        <a:gd name="connsiteY0" fmla="*/ 0 h 2194560"/>
                        <a:gd name="connsiteX1" fmla="*/ 404261 w 1549667"/>
                        <a:gd name="connsiteY1" fmla="*/ 625643 h 2194560"/>
                        <a:gd name="connsiteX2" fmla="*/ 0 w 1549667"/>
                        <a:gd name="connsiteY2" fmla="*/ 635268 h 2194560"/>
                        <a:gd name="connsiteX3" fmla="*/ 9625 w 1549667"/>
                        <a:gd name="connsiteY3" fmla="*/ 712270 h 2194560"/>
                        <a:gd name="connsiteX4" fmla="*/ 385010 w 1549667"/>
                        <a:gd name="connsiteY4" fmla="*/ 721895 h 2194560"/>
                        <a:gd name="connsiteX5" fmla="*/ 385010 w 1549667"/>
                        <a:gd name="connsiteY5" fmla="*/ 2011680 h 2194560"/>
                        <a:gd name="connsiteX6" fmla="*/ 673768 w 1549667"/>
                        <a:gd name="connsiteY6" fmla="*/ 2184935 h 2194560"/>
                        <a:gd name="connsiteX7" fmla="*/ 952901 w 1549667"/>
                        <a:gd name="connsiteY7" fmla="*/ 2194560 h 2194560"/>
                        <a:gd name="connsiteX8" fmla="*/ 1126156 w 1549667"/>
                        <a:gd name="connsiteY8" fmla="*/ 2194560 h 2194560"/>
                        <a:gd name="connsiteX9" fmla="*/ 1405288 w 1549667"/>
                        <a:gd name="connsiteY9" fmla="*/ 2127184 h 2194560"/>
                        <a:gd name="connsiteX10" fmla="*/ 1549667 w 1549667"/>
                        <a:gd name="connsiteY10" fmla="*/ 2002055 h 2194560"/>
                        <a:gd name="connsiteX11" fmla="*/ 1540042 w 1549667"/>
                        <a:gd name="connsiteY11" fmla="*/ 693019 h 2194560"/>
                        <a:gd name="connsiteX12" fmla="*/ 1251284 w 1549667"/>
                        <a:gd name="connsiteY12" fmla="*/ 0 h 2194560"/>
                        <a:gd name="connsiteX13" fmla="*/ 712269 w 1549667"/>
                        <a:gd name="connsiteY13" fmla="*/ 0 h 21945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549667" h="2194560">
                          <a:moveTo>
                            <a:pt x="712269" y="0"/>
                          </a:moveTo>
                          <a:lnTo>
                            <a:pt x="404261" y="625643"/>
                          </a:lnTo>
                          <a:lnTo>
                            <a:pt x="0" y="635268"/>
                          </a:lnTo>
                          <a:lnTo>
                            <a:pt x="9625" y="712270"/>
                          </a:lnTo>
                          <a:lnTo>
                            <a:pt x="385010" y="721895"/>
                          </a:lnTo>
                          <a:lnTo>
                            <a:pt x="385010" y="2011680"/>
                          </a:lnTo>
                          <a:lnTo>
                            <a:pt x="673768" y="2184935"/>
                          </a:lnTo>
                          <a:lnTo>
                            <a:pt x="952901" y="2194560"/>
                          </a:lnTo>
                          <a:lnTo>
                            <a:pt x="1126156" y="2194560"/>
                          </a:lnTo>
                          <a:lnTo>
                            <a:pt x="1405288" y="2127184"/>
                          </a:lnTo>
                          <a:lnTo>
                            <a:pt x="1549667" y="2002055"/>
                          </a:lnTo>
                          <a:cubicBezTo>
                            <a:pt x="1546459" y="1565710"/>
                            <a:pt x="1543250" y="1129364"/>
                            <a:pt x="1540042" y="693019"/>
                          </a:cubicBezTo>
                          <a:lnTo>
                            <a:pt x="1251284" y="0"/>
                          </a:lnTo>
                          <a:lnTo>
                            <a:pt x="712269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b="1"/>
                    </a:p>
                  </p:txBody>
                </p:sp>
                <p:sp>
                  <p:nvSpPr>
                    <p:cNvPr id="81" name="Rectangle: Rounded Corners 80">
                      <a:extLst>
                        <a:ext uri="{FF2B5EF4-FFF2-40B4-BE49-F238E27FC236}">
                          <a16:creationId xmlns:a16="http://schemas.microsoft.com/office/drawing/2014/main" id="{2042B9CA-F977-4A34-9ACD-38B79A65502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5501765" y="2236662"/>
                      <a:ext cx="96437" cy="1912329"/>
                    </a:xfrm>
                    <a:prstGeom prst="round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b="1"/>
                    </a:p>
                  </p:txBody>
                </p:sp>
              </p:grpSp>
            </p:grpSp>
            <p:sp>
              <p:nvSpPr>
                <p:cNvPr id="88" name="Arrow: Right 87">
                  <a:extLst>
                    <a:ext uri="{FF2B5EF4-FFF2-40B4-BE49-F238E27FC236}">
                      <a16:creationId xmlns:a16="http://schemas.microsoft.com/office/drawing/2014/main" id="{708EE969-16FC-4DA4-ACCF-81D29631D5AD}"/>
                    </a:ext>
                  </a:extLst>
                </p:cNvPr>
                <p:cNvSpPr/>
                <p:nvPr/>
              </p:nvSpPr>
              <p:spPr>
                <a:xfrm>
                  <a:off x="6663818" y="3938684"/>
                  <a:ext cx="297164" cy="181920"/>
                </a:xfrm>
                <a:prstGeom prst="rightArrow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b="1"/>
                </a:p>
              </p:txBody>
            </p:sp>
            <p:sp>
              <p:nvSpPr>
                <p:cNvPr id="82" name="Arrow: Right 81">
                  <a:extLst>
                    <a:ext uri="{FF2B5EF4-FFF2-40B4-BE49-F238E27FC236}">
                      <a16:creationId xmlns:a16="http://schemas.microsoft.com/office/drawing/2014/main" id="{0E7EC6EF-12C5-4FC0-8110-BEDAF34DD29E}"/>
                    </a:ext>
                  </a:extLst>
                </p:cNvPr>
                <p:cNvSpPr/>
                <p:nvPr/>
              </p:nvSpPr>
              <p:spPr>
                <a:xfrm>
                  <a:off x="6662706" y="3938685"/>
                  <a:ext cx="297164" cy="181920"/>
                </a:xfrm>
                <a:prstGeom prst="rightArrow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b="1"/>
                </a:p>
              </p:txBody>
            </p:sp>
          </p:grpSp>
        </p:grp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37C6DB-FA3E-46D5-9657-7F36CAF2D7CB}"/>
                </a:ext>
              </a:extLst>
            </p:cNvPr>
            <p:cNvSpPr/>
            <p:nvPr/>
          </p:nvSpPr>
          <p:spPr>
            <a:xfrm>
              <a:off x="6506183" y="4349558"/>
              <a:ext cx="728438" cy="517585"/>
            </a:xfrm>
            <a:custGeom>
              <a:avLst/>
              <a:gdLst>
                <a:gd name="connsiteX0" fmla="*/ 452387 w 994969"/>
                <a:gd name="connsiteY0" fmla="*/ 0 h 673768"/>
                <a:gd name="connsiteX1" fmla="*/ 0 w 994969"/>
                <a:gd name="connsiteY1" fmla="*/ 558265 h 673768"/>
                <a:gd name="connsiteX2" fmla="*/ 154004 w 994969"/>
                <a:gd name="connsiteY2" fmla="*/ 654518 h 673768"/>
                <a:gd name="connsiteX3" fmla="*/ 471638 w 994969"/>
                <a:gd name="connsiteY3" fmla="*/ 673768 h 673768"/>
                <a:gd name="connsiteX4" fmla="*/ 596766 w 994969"/>
                <a:gd name="connsiteY4" fmla="*/ 673768 h 673768"/>
                <a:gd name="connsiteX5" fmla="*/ 875899 w 994969"/>
                <a:gd name="connsiteY5" fmla="*/ 616017 h 673768"/>
                <a:gd name="connsiteX6" fmla="*/ 943276 w 994969"/>
                <a:gd name="connsiteY6" fmla="*/ 558265 h 673768"/>
                <a:gd name="connsiteX7" fmla="*/ 972152 w 994969"/>
                <a:gd name="connsiteY7" fmla="*/ 548640 h 673768"/>
                <a:gd name="connsiteX8" fmla="*/ 991402 w 994969"/>
                <a:gd name="connsiteY8" fmla="*/ 519764 h 673768"/>
                <a:gd name="connsiteX9" fmla="*/ 981777 w 994969"/>
                <a:gd name="connsiteY9" fmla="*/ 548640 h 673768"/>
                <a:gd name="connsiteX10" fmla="*/ 952901 w 994969"/>
                <a:gd name="connsiteY10" fmla="*/ 577516 h 673768"/>
                <a:gd name="connsiteX11" fmla="*/ 933651 w 994969"/>
                <a:gd name="connsiteY11" fmla="*/ 606392 h 673768"/>
                <a:gd name="connsiteX12" fmla="*/ 943276 w 994969"/>
                <a:gd name="connsiteY12" fmla="*/ 577516 h 673768"/>
                <a:gd name="connsiteX13" fmla="*/ 933651 w 994969"/>
                <a:gd name="connsiteY13" fmla="*/ 539015 h 673768"/>
                <a:gd name="connsiteX14" fmla="*/ 933651 w 994969"/>
                <a:gd name="connsiteY14" fmla="*/ 539015 h 673768"/>
                <a:gd name="connsiteX15" fmla="*/ 529390 w 994969"/>
                <a:gd name="connsiteY15" fmla="*/ 9625 h 673768"/>
                <a:gd name="connsiteX16" fmla="*/ 452387 w 994969"/>
                <a:gd name="connsiteY16" fmla="*/ 0 h 67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94969" h="673768">
                  <a:moveTo>
                    <a:pt x="452387" y="0"/>
                  </a:moveTo>
                  <a:lnTo>
                    <a:pt x="0" y="558265"/>
                  </a:lnTo>
                  <a:lnTo>
                    <a:pt x="154004" y="654518"/>
                  </a:lnTo>
                  <a:lnTo>
                    <a:pt x="471638" y="673768"/>
                  </a:lnTo>
                  <a:lnTo>
                    <a:pt x="596766" y="673768"/>
                  </a:lnTo>
                  <a:lnTo>
                    <a:pt x="875899" y="616017"/>
                  </a:lnTo>
                  <a:cubicBezTo>
                    <a:pt x="898358" y="596766"/>
                    <a:pt x="919043" y="575228"/>
                    <a:pt x="943276" y="558265"/>
                  </a:cubicBezTo>
                  <a:cubicBezTo>
                    <a:pt x="951588" y="552447"/>
                    <a:pt x="964229" y="554978"/>
                    <a:pt x="972152" y="548640"/>
                  </a:cubicBezTo>
                  <a:cubicBezTo>
                    <a:pt x="981185" y="541413"/>
                    <a:pt x="979834" y="519764"/>
                    <a:pt x="991402" y="519764"/>
                  </a:cubicBezTo>
                  <a:cubicBezTo>
                    <a:pt x="1001548" y="519764"/>
                    <a:pt x="987405" y="540198"/>
                    <a:pt x="981777" y="548640"/>
                  </a:cubicBezTo>
                  <a:cubicBezTo>
                    <a:pt x="974226" y="559966"/>
                    <a:pt x="961615" y="567059"/>
                    <a:pt x="952901" y="577516"/>
                  </a:cubicBezTo>
                  <a:cubicBezTo>
                    <a:pt x="945495" y="586403"/>
                    <a:pt x="945219" y="606392"/>
                    <a:pt x="933651" y="606392"/>
                  </a:cubicBezTo>
                  <a:cubicBezTo>
                    <a:pt x="923505" y="606392"/>
                    <a:pt x="943276" y="577516"/>
                    <a:pt x="943276" y="577516"/>
                  </a:cubicBezTo>
                  <a:cubicBezTo>
                    <a:pt x="932636" y="545596"/>
                    <a:pt x="933651" y="558786"/>
                    <a:pt x="933651" y="539015"/>
                  </a:cubicBezTo>
                  <a:lnTo>
                    <a:pt x="933651" y="539015"/>
                  </a:lnTo>
                  <a:lnTo>
                    <a:pt x="529390" y="9625"/>
                  </a:lnTo>
                  <a:lnTo>
                    <a:pt x="45238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C56F85-5C03-4126-9370-715F95838E20}"/>
                </a:ext>
              </a:extLst>
            </p:cNvPr>
            <p:cNvGrpSpPr/>
            <p:nvPr/>
          </p:nvGrpSpPr>
          <p:grpSpPr>
            <a:xfrm>
              <a:off x="3481526" y="4094837"/>
              <a:ext cx="6840825" cy="1909002"/>
              <a:chOff x="3481526" y="4094837"/>
              <a:chExt cx="6840825" cy="1909002"/>
            </a:xfrm>
          </p:grpSpPr>
          <p:sp>
            <p:nvSpPr>
              <p:cNvPr id="107" name="Arrow: Right 106">
                <a:extLst>
                  <a:ext uri="{FF2B5EF4-FFF2-40B4-BE49-F238E27FC236}">
                    <a16:creationId xmlns:a16="http://schemas.microsoft.com/office/drawing/2014/main" id="{4AE6BBC2-2650-439C-B3C8-C22418A401AC}"/>
                  </a:ext>
                </a:extLst>
              </p:cNvPr>
              <p:cNvSpPr/>
              <p:nvPr/>
            </p:nvSpPr>
            <p:spPr>
              <a:xfrm>
                <a:off x="10093381" y="4288468"/>
                <a:ext cx="228970" cy="165483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b="1" dirty="0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B80F3B4-A8A3-46B0-A486-7F0ED8C91A03}"/>
                  </a:ext>
                </a:extLst>
              </p:cNvPr>
              <p:cNvSpPr/>
              <p:nvPr/>
            </p:nvSpPr>
            <p:spPr>
              <a:xfrm>
                <a:off x="3481526" y="5481835"/>
                <a:ext cx="1180667" cy="52200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>
                    <a:solidFill>
                      <a:schemeClr val="tx1"/>
                    </a:solidFill>
                  </a:rPr>
                  <a:t>DS Slag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8120F56E-5CAC-4904-BF7A-2F7B244F4A89}"/>
                  </a:ext>
                </a:extLst>
              </p:cNvPr>
              <p:cNvSpPr/>
              <p:nvPr/>
            </p:nvSpPr>
            <p:spPr>
              <a:xfrm>
                <a:off x="4911539" y="4094837"/>
                <a:ext cx="1076532" cy="553871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>
                    <a:solidFill>
                      <a:schemeClr val="tx1"/>
                    </a:solidFill>
                  </a:rPr>
                  <a:t>DS Hot Metal</a:t>
                </a:r>
              </a:p>
            </p:txBody>
          </p:sp>
          <p:sp>
            <p:nvSpPr>
              <p:cNvPr id="80" name="Arrow: Right 79">
                <a:extLst>
                  <a:ext uri="{FF2B5EF4-FFF2-40B4-BE49-F238E27FC236}">
                    <a16:creationId xmlns:a16="http://schemas.microsoft.com/office/drawing/2014/main" id="{CD36E623-D1BC-428F-8731-192A2505CBFE}"/>
                  </a:ext>
                </a:extLst>
              </p:cNvPr>
              <p:cNvSpPr/>
              <p:nvPr/>
            </p:nvSpPr>
            <p:spPr>
              <a:xfrm>
                <a:off x="4699004" y="4284759"/>
                <a:ext cx="195882" cy="174029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b="1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8D7D0F-D21B-4758-B319-00E919345475}"/>
                </a:ext>
              </a:extLst>
            </p:cNvPr>
            <p:cNvSpPr/>
            <p:nvPr/>
          </p:nvSpPr>
          <p:spPr>
            <a:xfrm>
              <a:off x="6250641" y="5398880"/>
              <a:ext cx="1313463" cy="687911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96963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1" y="54295"/>
            <a:ext cx="5992278" cy="58997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Flow (Metal Recovery Plant) 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453480" y="880736"/>
            <a:ext cx="11326934" cy="5661732"/>
            <a:chOff x="0" y="838200"/>
            <a:chExt cx="9182100" cy="5736203"/>
          </a:xfrm>
        </p:grpSpPr>
        <p:sp>
          <p:nvSpPr>
            <p:cNvPr id="8" name="Text Box 151"/>
            <p:cNvSpPr txBox="1">
              <a:spLocks noChangeArrowheads="1"/>
            </p:cNvSpPr>
            <p:nvPr/>
          </p:nvSpPr>
          <p:spPr bwMode="auto">
            <a:xfrm>
              <a:off x="7734300" y="4826389"/>
              <a:ext cx="1447800" cy="402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 sz="1400" b="1" kern="0" dirty="0">
                  <a:solidFill>
                    <a:srgbClr val="00B050"/>
                  </a:solidFill>
                  <a:ea typeface="MS Mincho" pitchFamily="49" charset="-128"/>
                </a:rPr>
                <a:t>80-300 mm</a:t>
              </a:r>
              <a:endParaRPr lang="en-US" altLang="en-US" sz="2000" b="1" kern="0" dirty="0">
                <a:solidFill>
                  <a:srgbClr val="00B050"/>
                </a:solidFill>
              </a:endParaRPr>
            </a:p>
          </p:txBody>
        </p:sp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0" y="838200"/>
              <a:ext cx="9145588" cy="5736203"/>
              <a:chOff x="0" y="838200"/>
              <a:chExt cx="9145588" cy="5736203"/>
            </a:xfrm>
          </p:grpSpPr>
          <p:grpSp>
            <p:nvGrpSpPr>
              <p:cNvPr id="10" name="Group 55"/>
              <p:cNvGrpSpPr>
                <a:grpSpLocks/>
              </p:cNvGrpSpPr>
              <p:nvPr/>
            </p:nvGrpSpPr>
            <p:grpSpPr bwMode="auto">
              <a:xfrm>
                <a:off x="0" y="838200"/>
                <a:ext cx="9145588" cy="5736203"/>
                <a:chOff x="0" y="576"/>
                <a:chExt cx="5761" cy="3517"/>
              </a:xfrm>
            </p:grpSpPr>
            <p:pic>
              <p:nvPicPr>
                <p:cNvPr id="12" name="Picture 204" descr="BOFvesseldwg134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344"/>
                  <a:ext cx="960" cy="2112"/>
                </a:xfrm>
                <a:prstGeom prst="rect">
                  <a:avLst/>
                </a:prstGeom>
                <a:solidFill>
                  <a:srgbClr val="B2B2B2"/>
                </a:solidFill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" name="Rectangle 141"/>
                <p:cNvSpPr>
                  <a:spLocks noChangeArrowheads="1"/>
                </p:cNvSpPr>
                <p:nvPr/>
              </p:nvSpPr>
              <p:spPr bwMode="auto">
                <a:xfrm>
                  <a:off x="0" y="576"/>
                  <a:ext cx="5760" cy="3504"/>
                </a:xfrm>
                <a:prstGeom prst="rect">
                  <a:avLst/>
                </a:prstGeom>
                <a:noFill/>
                <a:ln w="19050">
                  <a:solidFill>
                    <a:srgbClr val="33996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IN" altLang="en-US" sz="2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" name="Text Box 142"/>
                <p:cNvSpPr txBox="1">
                  <a:spLocks noChangeArrowheads="1"/>
                </p:cNvSpPr>
                <p:nvPr/>
              </p:nvSpPr>
              <p:spPr bwMode="auto">
                <a:xfrm>
                  <a:off x="414" y="961"/>
                  <a:ext cx="595" cy="257"/>
                </a:xfrm>
                <a:prstGeom prst="rect">
                  <a:avLst/>
                </a:prstGeom>
                <a:noFill/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altLang="ja-JP" sz="1400" b="1" kern="0" dirty="0">
                      <a:solidFill>
                        <a:sysClr val="windowText" lastClr="000000"/>
                      </a:solidFill>
                      <a:ea typeface="MS Mincho" pitchFamily="49" charset="-128"/>
                    </a:rPr>
                    <a:t>Slag from</a:t>
                  </a:r>
                </a:p>
                <a:p>
                  <a:pPr algn="ctr" eaLnBrk="1" hangingPunct="1">
                    <a:defRPr/>
                  </a:pPr>
                  <a:r>
                    <a:rPr lang="en-US" altLang="ja-JP" sz="1400" b="1" kern="0" dirty="0">
                      <a:solidFill>
                        <a:sysClr val="windowText" lastClr="000000"/>
                      </a:solidFill>
                      <a:ea typeface="MS Mincho" pitchFamily="49" charset="-128"/>
                    </a:rPr>
                    <a:t>LD Shops</a:t>
                  </a:r>
                  <a:endParaRPr lang="en-US" altLang="ja-JP" sz="1400" b="1" kern="0" dirty="0">
                    <a:solidFill>
                      <a:sysClr val="windowText" lastClr="000000"/>
                    </a:solidFill>
                    <a:latin typeface="Times New Roman" pitchFamily="18" charset="0"/>
                    <a:ea typeface="MS Mincho" pitchFamily="49" charset="-128"/>
                  </a:endParaRPr>
                </a:p>
                <a:p>
                  <a:pPr eaLnBrk="1" hangingPunct="1">
                    <a:defRPr/>
                  </a:pPr>
                  <a:endParaRPr lang="en-US" altLang="en-US" sz="1400" b="1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5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1381" y="856"/>
                  <a:ext cx="934" cy="470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altLang="ja-JP" sz="1600" b="1" kern="0" dirty="0">
                      <a:solidFill>
                        <a:srgbClr val="FF0000"/>
                      </a:solidFill>
                      <a:ea typeface="MS Mincho" pitchFamily="49" charset="-128"/>
                    </a:rPr>
                    <a:t>Slag Storage</a:t>
                  </a:r>
                </a:p>
                <a:p>
                  <a:pPr algn="ctr" eaLnBrk="1" hangingPunct="1">
                    <a:defRPr/>
                  </a:pPr>
                  <a:r>
                    <a:rPr lang="en-US" altLang="ja-JP" sz="1600" b="1" kern="0" dirty="0">
                      <a:solidFill>
                        <a:srgbClr val="FF0000"/>
                      </a:solidFill>
                      <a:ea typeface="MS Mincho" pitchFamily="49" charset="-128"/>
                    </a:rPr>
                    <a:t> (LD Slag, LF Slag and DS slag etc.) </a:t>
                  </a:r>
                  <a:endParaRPr lang="en-US" altLang="en-US" sz="1600" b="1" kern="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1374" y="3457"/>
                  <a:ext cx="1382" cy="436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altLang="ja-JP" sz="1600" b="1" kern="0" dirty="0">
                      <a:solidFill>
                        <a:sysClr val="windowText" lastClr="000000"/>
                      </a:solidFill>
                      <a:ea typeface="MS Mincho" pitchFamily="49" charset="-128"/>
                    </a:rPr>
                    <a:t>Manual Segregation &amp;</a:t>
                  </a:r>
                </a:p>
                <a:p>
                  <a:pPr algn="ctr" eaLnBrk="1" hangingPunct="1">
                    <a:defRPr/>
                  </a:pPr>
                  <a:r>
                    <a:rPr lang="en-US" altLang="ja-JP" sz="1600" b="1" kern="0" dirty="0">
                      <a:solidFill>
                        <a:sysClr val="windowText" lastClr="000000"/>
                      </a:solidFill>
                      <a:ea typeface="MS Mincho" pitchFamily="49" charset="-128"/>
                    </a:rPr>
                    <a:t>Processing </a:t>
                  </a:r>
                </a:p>
                <a:p>
                  <a:pPr algn="ctr" eaLnBrk="1" hangingPunct="1">
                    <a:defRPr/>
                  </a:pPr>
                  <a:r>
                    <a:rPr lang="en-US" altLang="ja-JP" sz="1600" b="1" kern="0" dirty="0">
                      <a:solidFill>
                        <a:sysClr val="windowText" lastClr="000000"/>
                      </a:solidFill>
                      <a:ea typeface="MS Mincho" pitchFamily="49" charset="-128"/>
                    </a:rPr>
                    <a:t>(Outside slag pit)</a:t>
                  </a:r>
                  <a:endParaRPr lang="en-US" altLang="en-US" sz="2400" b="1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" name="Text Box 145"/>
                <p:cNvSpPr txBox="1">
                  <a:spLocks noChangeArrowheads="1"/>
                </p:cNvSpPr>
                <p:nvPr/>
              </p:nvSpPr>
              <p:spPr bwMode="auto">
                <a:xfrm>
                  <a:off x="2322" y="2233"/>
                  <a:ext cx="909" cy="38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en-US" altLang="ja-JP" sz="600" b="1" kern="0" dirty="0">
                    <a:solidFill>
                      <a:sysClr val="windowText" lastClr="000000"/>
                    </a:solidFill>
                    <a:ea typeface="MS Mincho" pitchFamily="49" charset="-128"/>
                  </a:endParaRPr>
                </a:p>
                <a:p>
                  <a:pPr algn="ctr" eaLnBrk="1" hangingPunct="1">
                    <a:defRPr/>
                  </a:pPr>
                  <a:r>
                    <a:rPr lang="en-US" altLang="ja-JP" b="1" kern="0" dirty="0">
                      <a:solidFill>
                        <a:sysClr val="windowText" lastClr="000000"/>
                      </a:solidFill>
                      <a:ea typeface="MS Mincho" pitchFamily="49" charset="-128"/>
                    </a:rPr>
                    <a:t>Balling/Lancing</a:t>
                  </a:r>
                </a:p>
              </p:txBody>
            </p:sp>
            <p:sp>
              <p:nvSpPr>
                <p:cNvPr id="18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3522" y="1494"/>
                  <a:ext cx="1174" cy="336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altLang="ja-JP" sz="1400" b="1" kern="0" dirty="0">
                      <a:solidFill>
                        <a:sysClr val="windowText" lastClr="000000"/>
                      </a:solidFill>
                      <a:ea typeface="MS Mincho" pitchFamily="49" charset="-128"/>
                    </a:rPr>
                    <a:t>Magnetic Segregation &amp;</a:t>
                  </a:r>
                </a:p>
                <a:p>
                  <a:pPr algn="ctr" eaLnBrk="1" hangingPunct="1">
                    <a:defRPr/>
                  </a:pPr>
                  <a:r>
                    <a:rPr lang="en-US" altLang="ja-JP" sz="1400" b="1" kern="0" dirty="0">
                      <a:solidFill>
                        <a:sysClr val="windowText" lastClr="000000"/>
                      </a:solidFill>
                      <a:ea typeface="MS Mincho" pitchFamily="49" charset="-128"/>
                    </a:rPr>
                    <a:t>Separation </a:t>
                  </a:r>
                  <a:endParaRPr lang="en-US" altLang="en-US" sz="2000" b="1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Line 147"/>
                <p:cNvSpPr>
                  <a:spLocks noChangeShapeType="1"/>
                </p:cNvSpPr>
                <p:nvPr/>
              </p:nvSpPr>
              <p:spPr bwMode="auto">
                <a:xfrm>
                  <a:off x="1273" y="3565"/>
                  <a:ext cx="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IN" sz="2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4835" y="3620"/>
                  <a:ext cx="909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altLang="ja-JP" sz="1400" b="1" kern="0" dirty="0">
                      <a:solidFill>
                        <a:srgbClr val="00B050"/>
                      </a:solidFill>
                      <a:ea typeface="MS Mincho" pitchFamily="49" charset="-128"/>
                    </a:rPr>
                    <a:t>+300 mm</a:t>
                  </a:r>
                  <a:endParaRPr lang="en-US" altLang="en-US" sz="2000" b="1" kern="0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1" name="Text Box 150"/>
                <p:cNvSpPr txBox="1">
                  <a:spLocks noChangeArrowheads="1"/>
                </p:cNvSpPr>
                <p:nvPr/>
              </p:nvSpPr>
              <p:spPr bwMode="auto">
                <a:xfrm>
                  <a:off x="4878" y="1865"/>
                  <a:ext cx="782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altLang="en-US" sz="1400" b="1" kern="0" dirty="0">
                      <a:solidFill>
                        <a:srgbClr val="00B050"/>
                      </a:solidFill>
                    </a:rPr>
                    <a:t>0-6 mm </a:t>
                  </a:r>
                </a:p>
              </p:txBody>
            </p:sp>
            <p:sp>
              <p:nvSpPr>
                <p:cNvPr id="22" name="Text Box 151"/>
                <p:cNvSpPr txBox="1">
                  <a:spLocks noChangeArrowheads="1"/>
                </p:cNvSpPr>
                <p:nvPr/>
              </p:nvSpPr>
              <p:spPr bwMode="auto">
                <a:xfrm>
                  <a:off x="4830" y="2172"/>
                  <a:ext cx="912" cy="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altLang="ja-JP" sz="1400" b="1" kern="0" dirty="0">
                      <a:solidFill>
                        <a:srgbClr val="00B050"/>
                      </a:solidFill>
                      <a:ea typeface="MS Mincho" pitchFamily="49" charset="-128"/>
                    </a:rPr>
                    <a:t>6-20 mm </a:t>
                  </a:r>
                </a:p>
              </p:txBody>
            </p:sp>
            <p:sp>
              <p:nvSpPr>
                <p:cNvPr id="23" name="Line 153"/>
                <p:cNvSpPr>
                  <a:spLocks noChangeShapeType="1"/>
                </p:cNvSpPr>
                <p:nvPr/>
              </p:nvSpPr>
              <p:spPr bwMode="auto">
                <a:xfrm>
                  <a:off x="1274" y="1193"/>
                  <a:ext cx="0" cy="23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IN" sz="2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" name="Line 154"/>
                <p:cNvSpPr>
                  <a:spLocks noChangeShapeType="1"/>
                </p:cNvSpPr>
                <p:nvPr/>
              </p:nvSpPr>
              <p:spPr bwMode="auto">
                <a:xfrm>
                  <a:off x="2315" y="1112"/>
                  <a:ext cx="51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IN" sz="2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" name="Line 159"/>
                <p:cNvSpPr>
                  <a:spLocks noChangeShapeType="1"/>
                </p:cNvSpPr>
                <p:nvPr/>
              </p:nvSpPr>
              <p:spPr bwMode="auto">
                <a:xfrm>
                  <a:off x="3311" y="1638"/>
                  <a:ext cx="210" cy="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IN" sz="2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" name="Line 160"/>
                <p:cNvSpPr>
                  <a:spLocks noChangeShapeType="1"/>
                </p:cNvSpPr>
                <p:nvPr/>
              </p:nvSpPr>
              <p:spPr bwMode="auto">
                <a:xfrm>
                  <a:off x="1063" y="1086"/>
                  <a:ext cx="295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IN" sz="2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8" name="Line 161"/>
                <p:cNvSpPr>
                  <a:spLocks noChangeShapeType="1"/>
                </p:cNvSpPr>
                <p:nvPr/>
              </p:nvSpPr>
              <p:spPr bwMode="auto">
                <a:xfrm>
                  <a:off x="1140" y="579"/>
                  <a:ext cx="12" cy="3501"/>
                </a:xfrm>
                <a:prstGeom prst="line">
                  <a:avLst/>
                </a:prstGeom>
                <a:noFill/>
                <a:ln w="889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IN" sz="2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9" name="Line 162"/>
                <p:cNvSpPr>
                  <a:spLocks noChangeShapeType="1"/>
                </p:cNvSpPr>
                <p:nvPr/>
              </p:nvSpPr>
              <p:spPr bwMode="auto">
                <a:xfrm>
                  <a:off x="4752" y="576"/>
                  <a:ext cx="0" cy="3504"/>
                </a:xfrm>
                <a:prstGeom prst="line">
                  <a:avLst/>
                </a:prstGeom>
                <a:noFill/>
                <a:ln w="889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IN" sz="2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0" name="Line 167"/>
                <p:cNvSpPr>
                  <a:spLocks noChangeShapeType="1"/>
                </p:cNvSpPr>
                <p:nvPr/>
              </p:nvSpPr>
              <p:spPr bwMode="auto">
                <a:xfrm>
                  <a:off x="2762" y="3729"/>
                  <a:ext cx="2086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IN" sz="2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2285" y="1488"/>
                  <a:ext cx="1026" cy="342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altLang="ja-JP" b="1" kern="0" dirty="0">
                      <a:solidFill>
                        <a:sysClr val="windowText" lastClr="000000"/>
                      </a:solidFill>
                      <a:ea typeface="MS Mincho" pitchFamily="49" charset="-128"/>
                    </a:rPr>
                    <a:t>Screening (300x300sq.mm)</a:t>
                  </a:r>
                  <a:endParaRPr lang="en-US" altLang="en-US" sz="2800" b="1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2" name="Line 169"/>
                <p:cNvSpPr>
                  <a:spLocks noChangeShapeType="1"/>
                </p:cNvSpPr>
                <p:nvPr/>
              </p:nvSpPr>
              <p:spPr bwMode="auto">
                <a:xfrm>
                  <a:off x="2832" y="1120"/>
                  <a:ext cx="5" cy="3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IN" sz="2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3" name="Line 170"/>
                <p:cNvSpPr>
                  <a:spLocks noChangeShapeType="1"/>
                </p:cNvSpPr>
                <p:nvPr/>
              </p:nvSpPr>
              <p:spPr bwMode="auto">
                <a:xfrm>
                  <a:off x="2832" y="1832"/>
                  <a:ext cx="0" cy="3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IN" sz="2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5" name="Text Box 172"/>
                <p:cNvSpPr txBox="1">
                  <a:spLocks noChangeArrowheads="1"/>
                </p:cNvSpPr>
                <p:nvPr/>
              </p:nvSpPr>
              <p:spPr bwMode="auto">
                <a:xfrm>
                  <a:off x="2415" y="1981"/>
                  <a:ext cx="447" cy="1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altLang="ja-JP" sz="1400" b="1" kern="0" dirty="0">
                      <a:solidFill>
                        <a:sysClr val="windowText" lastClr="000000"/>
                      </a:solidFill>
                      <a:ea typeface="MS Mincho" pitchFamily="49" charset="-128"/>
                    </a:rPr>
                    <a:t>+300mm</a:t>
                  </a:r>
                  <a:endParaRPr lang="en-US" altLang="en-US" sz="1400" b="1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6" name="Text Box 173"/>
                <p:cNvSpPr txBox="1">
                  <a:spLocks noChangeArrowheads="1"/>
                </p:cNvSpPr>
                <p:nvPr/>
              </p:nvSpPr>
              <p:spPr bwMode="auto">
                <a:xfrm>
                  <a:off x="3287" y="1298"/>
                  <a:ext cx="269" cy="2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altLang="ja-JP" sz="1400" b="1" kern="0" dirty="0">
                      <a:solidFill>
                        <a:sysClr val="windowText" lastClr="000000"/>
                      </a:solidFill>
                      <a:ea typeface="MS Mincho" pitchFamily="49" charset="-128"/>
                    </a:rPr>
                    <a:t>-300 mm</a:t>
                  </a:r>
                  <a:endParaRPr lang="en-US" altLang="en-US" sz="1400" b="1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7" name="Line 174"/>
                <p:cNvSpPr>
                  <a:spLocks noChangeShapeType="1"/>
                </p:cNvSpPr>
                <p:nvPr/>
              </p:nvSpPr>
              <p:spPr bwMode="auto">
                <a:xfrm>
                  <a:off x="4080" y="1839"/>
                  <a:ext cx="0" cy="20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IN" sz="2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8" name="AutoShape 175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1164" cy="510"/>
                </a:xfrm>
                <a:prstGeom prst="flowChartDecision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IN" altLang="en-US" sz="2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9" name="Text Box 177"/>
                <p:cNvSpPr txBox="1">
                  <a:spLocks noChangeArrowheads="1"/>
                </p:cNvSpPr>
                <p:nvPr/>
              </p:nvSpPr>
              <p:spPr bwMode="auto">
                <a:xfrm>
                  <a:off x="3621" y="2169"/>
                  <a:ext cx="930" cy="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altLang="ja-JP" sz="1600" b="1" kern="0" dirty="0">
                      <a:solidFill>
                        <a:sysClr val="windowText" lastClr="000000"/>
                      </a:solidFill>
                      <a:ea typeface="MS Mincho" pitchFamily="49" charset="-128"/>
                    </a:rPr>
                    <a:t>In Process</a:t>
                  </a:r>
                </a:p>
                <a:p>
                  <a:pPr algn="ctr" eaLnBrk="1" hangingPunct="1">
                    <a:defRPr/>
                  </a:pPr>
                  <a:r>
                    <a:rPr lang="en-US" altLang="ja-JP" sz="1600" b="1" kern="0" dirty="0">
                      <a:solidFill>
                        <a:sysClr val="windowText" lastClr="000000"/>
                      </a:solidFill>
                      <a:ea typeface="MS Mincho" pitchFamily="49" charset="-128"/>
                    </a:rPr>
                    <a:t>Sampling </a:t>
                  </a:r>
                  <a:endParaRPr lang="en-US" altLang="en-US" sz="2400" b="1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" name="Line 180"/>
                <p:cNvSpPr>
                  <a:spLocks noChangeShapeType="1"/>
                </p:cNvSpPr>
                <p:nvPr/>
              </p:nvSpPr>
              <p:spPr bwMode="auto">
                <a:xfrm>
                  <a:off x="2837" y="2638"/>
                  <a:ext cx="0" cy="96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IN" sz="2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" name="Rectangle 184"/>
                <p:cNvSpPr>
                  <a:spLocks noChangeArrowheads="1"/>
                </p:cNvSpPr>
                <p:nvPr/>
              </p:nvSpPr>
              <p:spPr bwMode="auto">
                <a:xfrm>
                  <a:off x="424" y="600"/>
                  <a:ext cx="576" cy="240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altLang="en-US" sz="2000" b="1" kern="0">
                      <a:solidFill>
                        <a:sysClr val="windowText" lastClr="000000"/>
                      </a:solidFill>
                    </a:rPr>
                    <a:t>Input</a:t>
                  </a:r>
                </a:p>
              </p:txBody>
            </p:sp>
            <p:sp>
              <p:nvSpPr>
                <p:cNvPr id="45" name="Rectangle 185"/>
                <p:cNvSpPr>
                  <a:spLocks noChangeArrowheads="1"/>
                </p:cNvSpPr>
                <p:nvPr/>
              </p:nvSpPr>
              <p:spPr bwMode="auto">
                <a:xfrm>
                  <a:off x="2496" y="600"/>
                  <a:ext cx="912" cy="240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altLang="en-US" sz="2000" b="1" kern="0">
                      <a:solidFill>
                        <a:sysClr val="windowText" lastClr="000000"/>
                      </a:solidFill>
                    </a:rPr>
                    <a:t>Process</a:t>
                  </a:r>
                </a:p>
              </p:txBody>
            </p:sp>
            <p:sp>
              <p:nvSpPr>
                <p:cNvPr id="46" name="Rectangle 186"/>
                <p:cNvSpPr>
                  <a:spLocks noChangeArrowheads="1"/>
                </p:cNvSpPr>
                <p:nvPr/>
              </p:nvSpPr>
              <p:spPr bwMode="auto">
                <a:xfrm>
                  <a:off x="4944" y="600"/>
                  <a:ext cx="672" cy="240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altLang="en-US" sz="2000" b="1" kern="0">
                      <a:solidFill>
                        <a:sysClr val="windowText" lastClr="000000"/>
                      </a:solidFill>
                    </a:rPr>
                    <a:t>Application</a:t>
                  </a:r>
                </a:p>
              </p:txBody>
            </p:sp>
            <p:sp>
              <p:nvSpPr>
                <p:cNvPr id="47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688" y="3049"/>
                  <a:ext cx="288" cy="1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defRPr/>
                  </a:pPr>
                  <a:r>
                    <a:rPr lang="en-US" altLang="en-US" sz="1050" b="1" kern="0">
                      <a:solidFill>
                        <a:sysClr val="windowText" lastClr="000000"/>
                      </a:solidFill>
                    </a:rPr>
                    <a:t>Metal</a:t>
                  </a:r>
                </a:p>
              </p:txBody>
            </p:sp>
            <p:sp>
              <p:nvSpPr>
                <p:cNvPr id="48" name="Text Box 191"/>
                <p:cNvSpPr txBox="1">
                  <a:spLocks noChangeArrowheads="1"/>
                </p:cNvSpPr>
                <p:nvPr/>
              </p:nvSpPr>
              <p:spPr bwMode="auto">
                <a:xfrm>
                  <a:off x="728" y="2200"/>
                  <a:ext cx="432" cy="6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defRPr/>
                  </a:pPr>
                  <a:r>
                    <a:rPr lang="en-US" altLang="en-US" sz="1050" b="1" kern="0" dirty="0">
                      <a:solidFill>
                        <a:sysClr val="windowText" lastClr="000000"/>
                      </a:solidFill>
                    </a:rPr>
                    <a:t>Gas</a:t>
                  </a:r>
                </a:p>
                <a:p>
                  <a:pPr eaLnBrk="1" hangingPunct="1">
                    <a:spcBef>
                      <a:spcPct val="50000"/>
                    </a:spcBef>
                    <a:defRPr/>
                  </a:pPr>
                  <a:r>
                    <a:rPr lang="en-US" altLang="en-US" sz="1050" b="1" kern="0" dirty="0">
                      <a:solidFill>
                        <a:sysClr val="windowText" lastClr="000000"/>
                      </a:solidFill>
                    </a:rPr>
                    <a:t>Slag</a:t>
                  </a:r>
                </a:p>
                <a:p>
                  <a:pPr eaLnBrk="1" hangingPunct="1">
                    <a:spcBef>
                      <a:spcPct val="50000"/>
                    </a:spcBef>
                    <a:defRPr/>
                  </a:pPr>
                  <a:r>
                    <a:rPr lang="en-US" altLang="en-US" sz="1050" b="1" kern="0" dirty="0">
                      <a:solidFill>
                        <a:sysClr val="windowText" lastClr="000000"/>
                      </a:solidFill>
                    </a:rPr>
                    <a:t>Metal </a:t>
                  </a:r>
                </a:p>
                <a:p>
                  <a:pPr eaLnBrk="1" hangingPunct="1">
                    <a:spcBef>
                      <a:spcPct val="50000"/>
                    </a:spcBef>
                    <a:defRPr/>
                  </a:pPr>
                  <a:r>
                    <a:rPr lang="en-US" altLang="en-US" sz="1050" b="1" kern="0" dirty="0">
                      <a:solidFill>
                        <a:sysClr val="windowText" lastClr="000000"/>
                      </a:solidFill>
                    </a:rPr>
                    <a:t>Emulsion</a:t>
                  </a:r>
                </a:p>
              </p:txBody>
            </p:sp>
            <p:sp>
              <p:nvSpPr>
                <p:cNvPr id="49" name="Text Box 192"/>
                <p:cNvSpPr txBox="1">
                  <a:spLocks noChangeArrowheads="1"/>
                </p:cNvSpPr>
                <p:nvPr/>
              </p:nvSpPr>
              <p:spPr bwMode="auto">
                <a:xfrm>
                  <a:off x="648" y="2864"/>
                  <a:ext cx="384" cy="1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defRPr/>
                  </a:pPr>
                  <a:r>
                    <a:rPr lang="en-US" altLang="en-US" sz="1050" b="1" kern="0">
                      <a:solidFill>
                        <a:sysClr val="windowText" lastClr="000000"/>
                      </a:solidFill>
                    </a:rPr>
                    <a:t>LD Slag</a:t>
                  </a:r>
                </a:p>
              </p:txBody>
            </p:sp>
            <p:sp>
              <p:nvSpPr>
                <p:cNvPr id="50" name="Text Box 193"/>
                <p:cNvSpPr txBox="1">
                  <a:spLocks noChangeArrowheads="1"/>
                </p:cNvSpPr>
                <p:nvPr/>
              </p:nvSpPr>
              <p:spPr bwMode="auto">
                <a:xfrm>
                  <a:off x="576" y="1504"/>
                  <a:ext cx="603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defRPr/>
                  </a:pPr>
                  <a:r>
                    <a:rPr lang="en-US" altLang="en-US" sz="1100" b="1" kern="0" dirty="0">
                      <a:solidFill>
                        <a:sysClr val="windowText" lastClr="000000"/>
                      </a:solidFill>
                    </a:rPr>
                    <a:t>Oxygen Lance</a:t>
                  </a:r>
                </a:p>
              </p:txBody>
            </p:sp>
            <p:sp>
              <p:nvSpPr>
                <p:cNvPr id="52" name="Line 198"/>
                <p:cNvSpPr>
                  <a:spLocks noChangeShapeType="1"/>
                </p:cNvSpPr>
                <p:nvPr/>
              </p:nvSpPr>
              <p:spPr bwMode="auto">
                <a:xfrm>
                  <a:off x="1278" y="1191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IN" sz="2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4656" y="2315"/>
                  <a:ext cx="144" cy="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IN" sz="2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9" name="Text Box 151"/>
                <p:cNvSpPr txBox="1">
                  <a:spLocks noChangeArrowheads="1"/>
                </p:cNvSpPr>
                <p:nvPr/>
              </p:nvSpPr>
              <p:spPr bwMode="auto">
                <a:xfrm>
                  <a:off x="4846" y="2589"/>
                  <a:ext cx="912" cy="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altLang="ja-JP" sz="1400" b="1" kern="0" dirty="0">
                      <a:solidFill>
                        <a:srgbClr val="00B050"/>
                      </a:solidFill>
                      <a:ea typeface="MS Mincho" pitchFamily="49" charset="-128"/>
                    </a:rPr>
                    <a:t>20-60 mm </a:t>
                  </a:r>
                </a:p>
                <a:p>
                  <a:pPr algn="ctr" eaLnBrk="1" hangingPunct="1">
                    <a:defRPr/>
                  </a:pPr>
                  <a:endParaRPr lang="en-US" altLang="en-US" sz="2000" b="1" kern="0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60" name="Line 167"/>
                <p:cNvSpPr>
                  <a:spLocks noChangeShapeType="1"/>
                </p:cNvSpPr>
                <p:nvPr/>
              </p:nvSpPr>
              <p:spPr bwMode="auto">
                <a:xfrm>
                  <a:off x="2749" y="3986"/>
                  <a:ext cx="2086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IN" sz="2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1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4770" y="3861"/>
                  <a:ext cx="991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en-US" altLang="en-US" sz="2000" b="1" kern="0" dirty="0">
                    <a:solidFill>
                      <a:srgbClr val="00B050"/>
                    </a:solidFill>
                  </a:endParaRPr>
                </a:p>
              </p:txBody>
            </p:sp>
          </p:grpSp>
          <p:sp>
            <p:nvSpPr>
              <p:cNvPr id="11" name="Line 209"/>
              <p:cNvSpPr>
                <a:spLocks noChangeShapeType="1"/>
              </p:cNvSpPr>
              <p:nvPr/>
            </p:nvSpPr>
            <p:spPr bwMode="auto">
              <a:xfrm>
                <a:off x="4364038" y="6019864"/>
                <a:ext cx="0" cy="3808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IN" sz="28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2471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D4BB8-7923-4B92-BDAD-3A477A96C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790" y="126217"/>
            <a:ext cx="6040192" cy="543485"/>
          </a:xfrm>
        </p:spPr>
        <p:txBody>
          <a:bodyPr>
            <a:normAutofit/>
          </a:bodyPr>
          <a:lstStyle/>
          <a:p>
            <a:pPr algn="l"/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 slag application area in Tata Steel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2928-1BD2-4FF0-A6C3-307D4E4626A5}" type="slidenum">
              <a:rPr lang="en-IN" smtClean="0"/>
              <a:t>8</a:t>
            </a:fld>
            <a:endParaRPr lang="en-IN"/>
          </a:p>
        </p:txBody>
      </p:sp>
      <p:grpSp>
        <p:nvGrpSpPr>
          <p:cNvPr id="12" name="Group 11"/>
          <p:cNvGrpSpPr/>
          <p:nvPr/>
        </p:nvGrpSpPr>
        <p:grpSpPr>
          <a:xfrm>
            <a:off x="6385034" y="833235"/>
            <a:ext cx="5481052" cy="5262677"/>
            <a:chOff x="5173365" y="450522"/>
            <a:chExt cx="6804442" cy="63140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F0C8B04-C56A-454F-8591-19FF01B8DE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142" r="31647" b="-3"/>
            <a:stretch/>
          </p:blipFill>
          <p:spPr>
            <a:xfrm>
              <a:off x="9147164" y="3892647"/>
              <a:ext cx="2830643" cy="28719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33AE654-5E49-46BB-BB1F-F2343D261E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4455" r="1" b="32603"/>
            <a:stretch/>
          </p:blipFill>
          <p:spPr>
            <a:xfrm>
              <a:off x="5173365" y="450522"/>
              <a:ext cx="3797570" cy="20105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CC0445F-05D9-439C-8CF5-1C6396E904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2360" r="1" b="4573"/>
            <a:stretch/>
          </p:blipFill>
          <p:spPr>
            <a:xfrm>
              <a:off x="5199895" y="2534788"/>
              <a:ext cx="3794760" cy="20138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FE3E70F-9748-4185-B4DF-0C04F3675C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637" r="21461" b="1"/>
            <a:stretch/>
          </p:blipFill>
          <p:spPr>
            <a:xfrm>
              <a:off x="9122227" y="450522"/>
              <a:ext cx="2855580" cy="32972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94A61D9-ECA6-41B7-A22E-6B5281B86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1" b="9433"/>
            <a:stretch/>
          </p:blipFill>
          <p:spPr>
            <a:xfrm>
              <a:off x="5199895" y="4710924"/>
              <a:ext cx="3794760" cy="20105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9" name="Rectangle 8"/>
          <p:cNvSpPr/>
          <p:nvPr/>
        </p:nvSpPr>
        <p:spPr>
          <a:xfrm>
            <a:off x="242741" y="868840"/>
            <a:ext cx="5812290" cy="5227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98450" indent="-285750" algn="just">
              <a:lnSpc>
                <a:spcPct val="150000"/>
              </a:lnSpc>
              <a:spcBef>
                <a:spcPts val="1240"/>
              </a:spcBef>
              <a:buFont typeface="Wingdings" panose="05000000000000000000" pitchFamily="2" charset="2"/>
              <a:buChar char="q"/>
            </a:pPr>
            <a:r>
              <a:rPr lang="en-US" spc="-160" dirty="0">
                <a:latin typeface="Palatino Linotype" panose="02040502050505030304" pitchFamily="18" charset="0"/>
                <a:cs typeface="Palatino Linotype"/>
              </a:rPr>
              <a:t>T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ata</a:t>
            </a:r>
            <a:r>
              <a:rPr lang="en-US" spc="-5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Steel</a:t>
            </a:r>
            <a:r>
              <a:rPr lang="en-US" spc="-5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app</a:t>
            </a: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r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oximately</a:t>
            </a:r>
            <a:r>
              <a:rPr lang="en-US" spc="20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5" dirty="0">
                <a:latin typeface="Palatino Linotype" panose="02040502050505030304" pitchFamily="18" charset="0"/>
                <a:cs typeface="Palatino Linotype"/>
              </a:rPr>
              <a:t>ge</a:t>
            </a: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n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erates</a:t>
            </a:r>
            <a:r>
              <a:rPr lang="en-US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2.0</a:t>
            </a:r>
            <a:r>
              <a:rPr lang="en-US" spc="-10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15" dirty="0">
                <a:latin typeface="Palatino Linotype" panose="02040502050505030304" pitchFamily="18" charset="0"/>
                <a:cs typeface="Palatino Linotype"/>
              </a:rPr>
              <a:t>MT</a:t>
            </a:r>
            <a:r>
              <a:rPr lang="en-US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15" dirty="0">
                <a:latin typeface="Palatino Linotype" panose="02040502050505030304" pitchFamily="18" charset="0"/>
                <a:cs typeface="Palatino Linotype"/>
              </a:rPr>
              <a:t>LD</a:t>
            </a:r>
            <a:r>
              <a:rPr lang="en-US" spc="-10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s</a:t>
            </a:r>
            <a:r>
              <a:rPr lang="en-US" spc="-5" dirty="0">
                <a:latin typeface="Palatino Linotype" panose="02040502050505030304" pitchFamily="18" charset="0"/>
                <a:cs typeface="Palatino Linotype"/>
              </a:rPr>
              <a:t>l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ag</a:t>
            </a:r>
            <a:r>
              <a:rPr lang="en-US" spc="-15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5" dirty="0">
                <a:latin typeface="Palatino Linotype" panose="02040502050505030304" pitchFamily="18" charset="0"/>
                <a:cs typeface="Palatino Linotype"/>
              </a:rPr>
              <a:t>pe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r</a:t>
            </a:r>
            <a:r>
              <a:rPr lang="en-US" spc="10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an</a:t>
            </a: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n</a:t>
            </a:r>
            <a:r>
              <a:rPr lang="en-US" spc="-15" dirty="0">
                <a:latin typeface="Palatino Linotype" panose="02040502050505030304" pitchFamily="18" charset="0"/>
                <a:cs typeface="Palatino Linotype"/>
              </a:rPr>
              <a:t>um.</a:t>
            </a:r>
            <a:endParaRPr lang="en-US" dirty="0">
              <a:latin typeface="Palatino Linotype" panose="02040502050505030304" pitchFamily="18" charset="0"/>
              <a:cs typeface="Palatino Linotype"/>
            </a:endParaRPr>
          </a:p>
          <a:p>
            <a:pPr marL="298450" indent="-285750" algn="just">
              <a:lnSpc>
                <a:spcPct val="150000"/>
              </a:lnSpc>
              <a:spcBef>
                <a:spcPts val="1080"/>
              </a:spcBef>
              <a:buFont typeface="Wingdings" panose="05000000000000000000" pitchFamily="2" charset="2"/>
              <a:buChar char="q"/>
            </a:pP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In</a:t>
            </a:r>
            <a:r>
              <a:rPr lang="en-US" spc="5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5" dirty="0">
                <a:latin typeface="Palatino Linotype" panose="02040502050505030304" pitchFamily="18" charset="0"/>
                <a:cs typeface="Palatino Linotype"/>
              </a:rPr>
              <a:t>F</a:t>
            </a: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y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-18</a:t>
            </a:r>
            <a:r>
              <a:rPr lang="en-US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5" dirty="0">
                <a:latin typeface="Palatino Linotype" panose="02040502050505030304" pitchFamily="18" charset="0"/>
                <a:cs typeface="Palatino Linotype"/>
              </a:rPr>
              <a:t>th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e</a:t>
            </a:r>
            <a:r>
              <a:rPr lang="en-US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utilization</a:t>
            </a:r>
            <a:r>
              <a:rPr lang="en-US" spc="-10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rate</a:t>
            </a:r>
            <a:r>
              <a:rPr lang="en-US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of</a:t>
            </a:r>
            <a:r>
              <a:rPr lang="en-US" spc="5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15" dirty="0">
                <a:latin typeface="Palatino Linotype" panose="02040502050505030304" pitchFamily="18" charset="0"/>
                <a:cs typeface="Palatino Linotype"/>
              </a:rPr>
              <a:t>LD</a:t>
            </a:r>
            <a:r>
              <a:rPr lang="en-US" spc="-5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s</a:t>
            </a:r>
            <a:r>
              <a:rPr lang="en-US" spc="-5" dirty="0">
                <a:latin typeface="Palatino Linotype" panose="02040502050505030304" pitchFamily="18" charset="0"/>
                <a:cs typeface="Palatino Linotype"/>
              </a:rPr>
              <a:t>l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ag</a:t>
            </a:r>
            <a:r>
              <a:rPr lang="en-US" spc="-15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is</a:t>
            </a:r>
            <a:r>
              <a:rPr lang="en-US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aro</a:t>
            </a:r>
            <a:r>
              <a:rPr lang="en-US" spc="-25" dirty="0">
                <a:latin typeface="Palatino Linotype" panose="02040502050505030304" pitchFamily="18" charset="0"/>
                <a:cs typeface="Palatino Linotype"/>
              </a:rPr>
              <a:t>u</a:t>
            </a:r>
            <a:r>
              <a:rPr lang="en-US" spc="-20" dirty="0">
                <a:latin typeface="Palatino Linotype" panose="02040502050505030304" pitchFamily="18" charset="0"/>
                <a:cs typeface="Palatino Linotype"/>
              </a:rPr>
              <a:t>n</a:t>
            </a:r>
            <a:r>
              <a:rPr lang="en-US" spc="-15" dirty="0">
                <a:latin typeface="Palatino Linotype" panose="02040502050505030304" pitchFamily="18" charset="0"/>
                <a:cs typeface="Palatino Linotype"/>
              </a:rPr>
              <a:t>d</a:t>
            </a:r>
            <a:r>
              <a:rPr lang="en-US" spc="15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15" dirty="0">
                <a:latin typeface="Palatino Linotype" panose="02040502050505030304" pitchFamily="18" charset="0"/>
                <a:cs typeface="Palatino Linotype"/>
              </a:rPr>
              <a:t>58%.</a:t>
            </a:r>
            <a:endParaRPr lang="en-US" dirty="0">
              <a:latin typeface="Palatino Linotype" panose="02040502050505030304" pitchFamily="18" charset="0"/>
              <a:cs typeface="Palatino Linotype"/>
            </a:endParaRPr>
          </a:p>
          <a:p>
            <a:pPr marL="298450" indent="-285750" algn="just">
              <a:lnSpc>
                <a:spcPct val="150000"/>
              </a:lnSpc>
              <a:spcBef>
                <a:spcPts val="1080"/>
              </a:spcBef>
              <a:buFont typeface="Wingdings" panose="05000000000000000000" pitchFamily="2" charset="2"/>
              <a:buChar char="q"/>
            </a:pPr>
            <a:r>
              <a:rPr lang="en-US" dirty="0">
                <a:latin typeface="Palatino Linotype" panose="02040502050505030304" pitchFamily="18" charset="0"/>
                <a:cs typeface="Palatino Linotype"/>
              </a:rPr>
              <a:t>After</a:t>
            </a:r>
            <a:r>
              <a:rPr lang="en-US" spc="-10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reco</a:t>
            </a:r>
            <a:r>
              <a:rPr lang="en-US" spc="-45" dirty="0">
                <a:latin typeface="Palatino Linotype" panose="02040502050505030304" pitchFamily="18" charset="0"/>
                <a:cs typeface="Palatino Linotype"/>
              </a:rPr>
              <a:t>v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ering</a:t>
            </a:r>
            <a:r>
              <a:rPr lang="en-US" spc="10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5" dirty="0">
                <a:latin typeface="Palatino Linotype" panose="02040502050505030304" pitchFamily="18" charset="0"/>
                <a:cs typeface="Palatino Linotype"/>
              </a:rPr>
              <a:t>th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e</a:t>
            </a:r>
            <a:r>
              <a:rPr lang="en-US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metall</a:t>
            </a:r>
            <a:r>
              <a:rPr lang="en-US" spc="5" dirty="0">
                <a:latin typeface="Palatino Linotype" panose="02040502050505030304" pitchFamily="18" charset="0"/>
                <a:cs typeface="Palatino Linotype"/>
              </a:rPr>
              <a:t>i</a:t>
            </a: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c</a:t>
            </a:r>
            <a:r>
              <a:rPr lang="en-US" spc="-15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co</a:t>
            </a:r>
            <a:r>
              <a:rPr lang="en-US" spc="-5" dirty="0">
                <a:latin typeface="Palatino Linotype" panose="02040502050505030304" pitchFamily="18" charset="0"/>
                <a:cs typeface="Palatino Linotype"/>
              </a:rPr>
              <a:t>ntent (`15% to 20%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)</a:t>
            </a:r>
            <a:r>
              <a:rPr lang="en-US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5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aro</a:t>
            </a:r>
            <a:r>
              <a:rPr lang="en-US" spc="-25" dirty="0">
                <a:latin typeface="Palatino Linotype" panose="02040502050505030304" pitchFamily="18" charset="0"/>
                <a:cs typeface="Palatino Linotype"/>
              </a:rPr>
              <a:t>u</a:t>
            </a:r>
            <a:r>
              <a:rPr lang="en-US" spc="-20" dirty="0">
                <a:latin typeface="Palatino Linotype" panose="02040502050505030304" pitchFamily="18" charset="0"/>
                <a:cs typeface="Palatino Linotype"/>
              </a:rPr>
              <a:t>n</a:t>
            </a:r>
            <a:r>
              <a:rPr lang="en-US" spc="-15" dirty="0">
                <a:latin typeface="Palatino Linotype" panose="02040502050505030304" pitchFamily="18" charset="0"/>
                <a:cs typeface="Palatino Linotype"/>
              </a:rPr>
              <a:t>d</a:t>
            </a:r>
            <a:r>
              <a:rPr lang="en-US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10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15" dirty="0">
                <a:latin typeface="Palatino Linotype" panose="02040502050505030304" pitchFamily="18" charset="0"/>
                <a:cs typeface="Palatino Linotype"/>
              </a:rPr>
              <a:t>10%</a:t>
            </a:r>
            <a:r>
              <a:rPr lang="en-US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25" dirty="0">
                <a:latin typeface="Palatino Linotype" panose="02040502050505030304" pitchFamily="18" charset="0"/>
                <a:cs typeface="Palatino Linotype"/>
              </a:rPr>
              <a:t>m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aterial</a:t>
            </a:r>
            <a:r>
              <a:rPr lang="en-US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is</a:t>
            </a:r>
            <a:r>
              <a:rPr lang="en-US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used</a:t>
            </a:r>
            <a:r>
              <a:rPr lang="en-US" spc="-5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in</a:t>
            </a:r>
            <a:r>
              <a:rPr lang="en-US" spc="5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15" dirty="0">
                <a:latin typeface="Palatino Linotype" panose="02040502050505030304" pitchFamily="18" charset="0"/>
                <a:cs typeface="Palatino Linotype"/>
              </a:rPr>
              <a:t>sinter making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.</a:t>
            </a:r>
          </a:p>
          <a:p>
            <a:pPr marL="298450" indent="-285750" algn="just">
              <a:lnSpc>
                <a:spcPct val="150000"/>
              </a:lnSpc>
              <a:spcBef>
                <a:spcPts val="1080"/>
              </a:spcBef>
              <a:buFont typeface="Wingdings" panose="05000000000000000000" pitchFamily="2" charset="2"/>
              <a:buChar char="q"/>
            </a:pPr>
            <a:r>
              <a:rPr lang="en-US" dirty="0">
                <a:latin typeface="Palatino Linotype" panose="02040502050505030304" pitchFamily="18" charset="0"/>
                <a:cs typeface="Palatino Linotype"/>
              </a:rPr>
              <a:t>Rest</a:t>
            </a:r>
            <a:r>
              <a:rPr lang="en-US" spc="-5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are</a:t>
            </a:r>
            <a:r>
              <a:rPr lang="en-US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so</a:t>
            </a:r>
            <a:r>
              <a:rPr lang="en-US" spc="5" dirty="0">
                <a:latin typeface="Palatino Linotype" panose="02040502050505030304" pitchFamily="18" charset="0"/>
                <a:cs typeface="Palatino Linotype"/>
              </a:rPr>
              <a:t>l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d</a:t>
            </a:r>
            <a:r>
              <a:rPr lang="en-US" spc="-20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5" dirty="0">
                <a:latin typeface="Palatino Linotype" panose="02040502050505030304" pitchFamily="18" charset="0"/>
                <a:cs typeface="Palatino Linotype"/>
              </a:rPr>
              <a:t>t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o</a:t>
            </a:r>
            <a:r>
              <a:rPr lang="en-US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exte</a:t>
            </a: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r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n</a:t>
            </a: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a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l</a:t>
            </a:r>
            <a:r>
              <a:rPr lang="en-US" spc="5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m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ar</a:t>
            </a:r>
            <a:r>
              <a:rPr lang="en-US" spc="-15" dirty="0">
                <a:latin typeface="Palatino Linotype" panose="02040502050505030304" pitchFamily="18" charset="0"/>
                <a:cs typeface="Palatino Linotype"/>
              </a:rPr>
              <a:t>k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et</a:t>
            </a:r>
            <a:r>
              <a:rPr lang="en-US" spc="5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for</a:t>
            </a:r>
            <a:r>
              <a:rPr lang="en-US" spc="10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5" dirty="0">
                <a:latin typeface="Palatino Linotype" panose="02040502050505030304" pitchFamily="18" charset="0"/>
                <a:cs typeface="Palatino Linotype"/>
              </a:rPr>
              <a:t>bric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k</a:t>
            </a:r>
            <a:r>
              <a:rPr lang="en-US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5" dirty="0">
                <a:latin typeface="Palatino Linotype" panose="02040502050505030304" pitchFamily="18" charset="0"/>
                <a:cs typeface="Palatino Linotype"/>
              </a:rPr>
              <a:t>m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a</a:t>
            </a: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k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in</a:t>
            </a: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g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,</a:t>
            </a:r>
            <a:r>
              <a:rPr lang="en-US" spc="5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Road</a:t>
            </a:r>
            <a:r>
              <a:rPr lang="en-US" spc="-10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m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a</a:t>
            </a: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k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ing</a:t>
            </a:r>
            <a:r>
              <a:rPr lang="en-US" spc="5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a</a:t>
            </a: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n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d</a:t>
            </a:r>
            <a:r>
              <a:rPr lang="en-US" spc="5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ceme</a:t>
            </a: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n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t</a:t>
            </a:r>
            <a:r>
              <a:rPr lang="en-US" spc="-10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m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a</a:t>
            </a: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k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ing.</a:t>
            </a:r>
          </a:p>
          <a:p>
            <a:pPr marL="298450" indent="-285750" algn="just">
              <a:lnSpc>
                <a:spcPct val="150000"/>
              </a:lnSpc>
              <a:spcBef>
                <a:spcPts val="1080"/>
              </a:spcBef>
              <a:buFont typeface="Wingdings" panose="05000000000000000000" pitchFamily="2" charset="2"/>
              <a:buChar char="q"/>
            </a:pPr>
            <a:r>
              <a:rPr lang="en-US" spc="-15" dirty="0">
                <a:latin typeface="Palatino Linotype" panose="02040502050505030304" pitchFamily="18" charset="0"/>
                <a:cs typeface="Palatino Linotype"/>
              </a:rPr>
              <a:t>Amon</a:t>
            </a:r>
            <a:r>
              <a:rPr lang="en-US" spc="-20" dirty="0">
                <a:latin typeface="Palatino Linotype" panose="02040502050505030304" pitchFamily="18" charset="0"/>
                <a:cs typeface="Palatino Linotype"/>
              </a:rPr>
              <a:t>g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st</a:t>
            </a:r>
            <a:r>
              <a:rPr lang="en-US" spc="5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all</a:t>
            </a:r>
            <a:r>
              <a:rPr lang="en-US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5" dirty="0">
                <a:latin typeface="Palatino Linotype" panose="02040502050505030304" pitchFamily="18" charset="0"/>
                <a:cs typeface="Palatino Linotype"/>
              </a:rPr>
              <a:t>th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e</a:t>
            </a:r>
            <a:r>
              <a:rPr lang="en-US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5" dirty="0">
                <a:latin typeface="Palatino Linotype" panose="02040502050505030304" pitchFamily="18" charset="0"/>
                <a:cs typeface="Palatino Linotype"/>
              </a:rPr>
              <a:t>e</a:t>
            </a:r>
            <a:r>
              <a:rPr lang="en-US" spc="-5" dirty="0">
                <a:latin typeface="Palatino Linotype" panose="02040502050505030304" pitchFamily="18" charset="0"/>
                <a:cs typeface="Palatino Linotype"/>
              </a:rPr>
              <a:t>xter</a:t>
            </a: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n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al</a:t>
            </a:r>
            <a:r>
              <a:rPr lang="en-US" spc="5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utilization</a:t>
            </a:r>
            <a:r>
              <a:rPr lang="en-US" spc="-10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Bri</a:t>
            </a:r>
            <a:r>
              <a:rPr lang="en-US" spc="-5" dirty="0">
                <a:latin typeface="Palatino Linotype" panose="02040502050505030304" pitchFamily="18" charset="0"/>
                <a:cs typeface="Palatino Linotype"/>
              </a:rPr>
              <a:t>c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k</a:t>
            </a:r>
            <a:r>
              <a:rPr lang="en-US" spc="-5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15" dirty="0">
                <a:latin typeface="Palatino Linotype" panose="02040502050505030304" pitchFamily="18" charset="0"/>
                <a:cs typeface="Palatino Linotype"/>
              </a:rPr>
              <a:t>ma</a:t>
            </a:r>
            <a:r>
              <a:rPr lang="en-US" spc="-20" dirty="0">
                <a:latin typeface="Palatino Linotype" panose="02040502050505030304" pitchFamily="18" charset="0"/>
                <a:cs typeface="Palatino Linotype"/>
              </a:rPr>
              <a:t>k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ing</a:t>
            </a:r>
            <a:r>
              <a:rPr lang="en-US" spc="-5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15" dirty="0">
                <a:latin typeface="Palatino Linotype" panose="02040502050505030304" pitchFamily="18" charset="0"/>
                <a:cs typeface="Palatino Linotype"/>
              </a:rPr>
              <a:t>and</a:t>
            </a:r>
            <a:r>
              <a:rPr lang="en-US" spc="5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ha</a:t>
            </a: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r</a:t>
            </a:r>
            <a:r>
              <a:rPr lang="en-US" spc="-15" dirty="0">
                <a:latin typeface="Palatino Linotype" panose="02040502050505030304" pitchFamily="18" charset="0"/>
                <a:cs typeface="Palatino Linotype"/>
              </a:rPr>
              <a:t>d</a:t>
            </a:r>
            <a:r>
              <a:rPr lang="en-US" spc="-5" dirty="0">
                <a:latin typeface="Palatino Linotype" panose="02040502050505030304" pitchFamily="18" charset="0"/>
                <a:cs typeface="Palatino Linotype"/>
              </a:rPr>
              <a:t>stan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d</a:t>
            </a:r>
            <a:r>
              <a:rPr lang="en-US" spc="5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are</a:t>
            </a:r>
            <a:r>
              <a:rPr lang="en-US" spc="-10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5" dirty="0">
                <a:latin typeface="Palatino Linotype" panose="02040502050505030304" pitchFamily="18" charset="0"/>
                <a:cs typeface="Palatino Linotype"/>
              </a:rPr>
              <a:t>th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e</a:t>
            </a:r>
            <a:r>
              <a:rPr lang="en-US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5" dirty="0">
                <a:latin typeface="Palatino Linotype" panose="02040502050505030304" pitchFamily="18" charset="0"/>
                <a:cs typeface="Palatino Linotype"/>
              </a:rPr>
              <a:t>t</a:t>
            </a:r>
            <a:r>
              <a:rPr lang="en-US" spc="-55" dirty="0">
                <a:latin typeface="Palatino Linotype" panose="02040502050505030304" pitchFamily="18" charset="0"/>
                <a:cs typeface="Palatino Linotype"/>
              </a:rPr>
              <a:t>w</a:t>
            </a: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o</a:t>
            </a:r>
            <a:r>
              <a:rPr lang="en-US" spc="5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pc="-25" dirty="0">
                <a:latin typeface="Palatino Linotype" panose="02040502050505030304" pitchFamily="18" charset="0"/>
                <a:cs typeface="Palatino Linotype"/>
              </a:rPr>
              <a:t>m</a:t>
            </a: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os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t</a:t>
            </a:r>
            <a:r>
              <a:rPr lang="en-US" spc="5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importa</a:t>
            </a:r>
            <a:r>
              <a:rPr lang="en-US" spc="-10" dirty="0">
                <a:latin typeface="Palatino Linotype" panose="02040502050505030304" pitchFamily="18" charset="0"/>
                <a:cs typeface="Palatino Linotype"/>
              </a:rPr>
              <a:t>n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t</a:t>
            </a:r>
            <a:r>
              <a:rPr lang="en-US" spc="15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appli</a:t>
            </a:r>
            <a:r>
              <a:rPr lang="en-US" spc="5" dirty="0">
                <a:latin typeface="Palatino Linotype" panose="02040502050505030304" pitchFamily="18" charset="0"/>
                <a:cs typeface="Palatino Linotype"/>
              </a:rPr>
              <a:t>c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ati</a:t>
            </a:r>
            <a:r>
              <a:rPr lang="en-US" spc="-15" dirty="0">
                <a:latin typeface="Palatino Linotype" panose="02040502050505030304" pitchFamily="18" charset="0"/>
                <a:cs typeface="Palatino Linotype"/>
              </a:rPr>
              <a:t>on</a:t>
            </a:r>
            <a:r>
              <a:rPr lang="en-US" spc="10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dirty="0">
                <a:latin typeface="Palatino Linotype" panose="02040502050505030304" pitchFamily="18" charset="0"/>
                <a:cs typeface="Palatino Linotype"/>
              </a:rPr>
              <a:t>area.</a:t>
            </a:r>
            <a:endParaRPr lang="en-IN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15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95201-488C-4471-8111-3B4B3E0BE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2" y="140857"/>
            <a:ext cx="5648226" cy="63439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associated with LD slag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27F662-2D33-48DF-8179-D94055438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0" y="867928"/>
            <a:ext cx="5306798" cy="5750004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N" sz="18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Chemistry: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latin typeface="Palatino Linotype" panose="02040502050505030304" pitchFamily="18" charset="0"/>
              </a:rPr>
              <a:t>Steel making slag is comprised of lime, silica and iron oxide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latin typeface="Palatino Linotype" panose="02040502050505030304" pitchFamily="18" charset="0"/>
              </a:rPr>
              <a:t>it is possible to use in BF-ironmaking and steelmaking to replace lime and recover iron.</a:t>
            </a:r>
            <a:endParaRPr lang="en-IN" sz="1600" dirty="0">
              <a:latin typeface="Palatino Linotype" panose="02040502050505030304" pitchFamily="18" charset="0"/>
            </a:endParaRPr>
          </a:p>
          <a:p>
            <a:pPr lvl="1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IN" sz="1600" dirty="0">
                <a:latin typeface="Palatino Linotype" panose="02040502050505030304" pitchFamily="18" charset="0"/>
              </a:rPr>
              <a:t>High P content restricts its utilisation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IN" sz="1600" dirty="0">
                <a:latin typeface="Palatino Linotype" panose="02040502050505030304" pitchFamily="18" charset="0"/>
              </a:rPr>
              <a:t>High Free lime content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N" sz="18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Physical properties</a:t>
            </a:r>
            <a:r>
              <a:rPr lang="en-IN" sz="1800" b="1" dirty="0">
                <a:solidFill>
                  <a:srgbClr val="0000CC"/>
                </a:solidFill>
                <a:latin typeface="Palatino Linotype" panose="02040502050505030304" pitchFamily="18" charset="0"/>
              </a:rPr>
              <a:t>: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IN" sz="1600" dirty="0">
                <a:latin typeface="Palatino Linotype" panose="02040502050505030304" pitchFamily="18" charset="0"/>
              </a:rPr>
              <a:t>High Hardness and wear resistance  : </a:t>
            </a:r>
            <a:r>
              <a:rPr lang="en-US" sz="1600" dirty="0">
                <a:latin typeface="Palatino Linotype" panose="02040502050505030304" pitchFamily="18" charset="0"/>
              </a:rPr>
              <a:t>harder to crush compared to lime stone </a:t>
            </a:r>
            <a:endParaRPr lang="en-IN" sz="1600" dirty="0">
              <a:latin typeface="Palatino Linotype" panose="02040502050505030304" pitchFamily="18" charset="0"/>
            </a:endParaRPr>
          </a:p>
          <a:p>
            <a:pPr lvl="1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IN" sz="1600" dirty="0">
                <a:latin typeface="Palatino Linotype" panose="02040502050505030304" pitchFamily="18" charset="0"/>
              </a:rPr>
              <a:t>Glass content significantly low compared to BF slag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IN" sz="1800" dirty="0">
              <a:latin typeface="Palatino Linotype" panose="020405020505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2928-1BD2-4FF0-A6C3-307D4E4626A5}" type="slidenum">
              <a:rPr lang="en-IN" smtClean="0"/>
              <a:t>9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74A5B5-1514-401F-91ED-00BAC4772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792" y="1219575"/>
            <a:ext cx="6335332" cy="25539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C3D382-4CEF-426D-814B-5AAFE66F6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603142"/>
              </p:ext>
            </p:extLst>
          </p:nvPr>
        </p:nvGraphicFramePr>
        <p:xfrm>
          <a:off x="6018245" y="4212435"/>
          <a:ext cx="5448265" cy="24054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3492">
                  <a:extLst>
                    <a:ext uri="{9D8B030D-6E8A-4147-A177-3AD203B41FA5}">
                      <a16:colId xmlns:a16="http://schemas.microsoft.com/office/drawing/2014/main" val="1709729383"/>
                    </a:ext>
                  </a:extLst>
                </a:gridCol>
                <a:gridCol w="1094705">
                  <a:extLst>
                    <a:ext uri="{9D8B030D-6E8A-4147-A177-3AD203B41FA5}">
                      <a16:colId xmlns:a16="http://schemas.microsoft.com/office/drawing/2014/main" val="448157688"/>
                    </a:ext>
                  </a:extLst>
                </a:gridCol>
                <a:gridCol w="991672">
                  <a:extLst>
                    <a:ext uri="{9D8B030D-6E8A-4147-A177-3AD203B41FA5}">
                      <a16:colId xmlns:a16="http://schemas.microsoft.com/office/drawing/2014/main" val="3052248211"/>
                    </a:ext>
                  </a:extLst>
                </a:gridCol>
                <a:gridCol w="2138396">
                  <a:extLst>
                    <a:ext uri="{9D8B030D-6E8A-4147-A177-3AD203B41FA5}">
                      <a16:colId xmlns:a16="http://schemas.microsoft.com/office/drawing/2014/main" val="2522427234"/>
                    </a:ext>
                  </a:extLst>
                </a:gridCol>
              </a:tblGrid>
              <a:tr h="10145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LD slag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BF slag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LD slag Restrictions  / Disqualifies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4257136"/>
                  </a:ext>
                </a:extLst>
              </a:tr>
              <a:tr h="540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 %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20.63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Cement use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9872600"/>
                  </a:ext>
                </a:extLst>
              </a:tr>
              <a:tr h="8500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%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 0.1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Sinter Plant/ Blast Furnace Restriction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7442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2421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Ie0dqX6E2N32HATF0Nk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CIExd3x0yggMHCXbdU5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1881</TotalTime>
  <Words>1458</Words>
  <Application>Microsoft Office PowerPoint</Application>
  <PresentationFormat>Widescreen</PresentationFormat>
  <Paragraphs>253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MS Mincho</vt:lpstr>
      <vt:lpstr>Palatino Linotype</vt:lpstr>
      <vt:lpstr>Times New Roman</vt:lpstr>
      <vt:lpstr>Wingdings</vt:lpstr>
      <vt:lpstr>Office Theme</vt:lpstr>
      <vt:lpstr>think-cell Slide</vt:lpstr>
      <vt:lpstr>IDENTIFY FACTOR TO ACCELERATE FORCED WEATHERING RATE FOR LD SLAG AT TATA STEEL TO IMPROVE ITS AVAILABILITY Ajay Kumar GUPTA, Kumar GAURAV</vt:lpstr>
      <vt:lpstr>PowerPoint Presentation</vt:lpstr>
      <vt:lpstr>Background</vt:lpstr>
      <vt:lpstr>Co-Product generation at Major Steel Plants</vt:lpstr>
      <vt:lpstr>Steel making by-products and their Uses</vt:lpstr>
      <vt:lpstr>Production of LD slag</vt:lpstr>
      <vt:lpstr>Process Flow (Metal Recovery Plant) </vt:lpstr>
      <vt:lpstr>LD slag application area in Tata Steel</vt:lpstr>
      <vt:lpstr>Challenges associated with LD slag </vt:lpstr>
      <vt:lpstr>PowerPoint Presentation</vt:lpstr>
      <vt:lpstr>PowerPoint Presentation</vt:lpstr>
      <vt:lpstr>Need of LD slag weathering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visualization enhancement themes/project</dc:title>
  <dc:creator>Nabonita Das</dc:creator>
  <cp:lastModifiedBy>Ajay Kumar Gupta</cp:lastModifiedBy>
  <cp:revision>193</cp:revision>
  <cp:lastPrinted>2018-06-14T07:30:57Z</cp:lastPrinted>
  <dcterms:created xsi:type="dcterms:W3CDTF">2018-06-07T08:08:14Z</dcterms:created>
  <dcterms:modified xsi:type="dcterms:W3CDTF">2019-04-02T19:48:18Z</dcterms:modified>
</cp:coreProperties>
</file>